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451" r:id="rId4"/>
    <p:sldId id="428" r:id="rId5"/>
    <p:sldId id="493" r:id="rId6"/>
    <p:sldId id="453" r:id="rId7"/>
    <p:sldId id="411" r:id="rId8"/>
    <p:sldId id="413" r:id="rId9"/>
    <p:sldId id="416" r:id="rId10"/>
    <p:sldId id="499" r:id="rId11"/>
    <p:sldId id="502" r:id="rId12"/>
    <p:sldId id="495" r:id="rId13"/>
    <p:sldId id="433" r:id="rId14"/>
    <p:sldId id="417" r:id="rId15"/>
    <p:sldId id="501" r:id="rId16"/>
    <p:sldId id="421" r:id="rId17"/>
    <p:sldId id="422" r:id="rId18"/>
    <p:sldId id="423" r:id="rId19"/>
    <p:sldId id="424" r:id="rId20"/>
    <p:sldId id="498" r:id="rId21"/>
    <p:sldId id="492" r:id="rId22"/>
    <p:sldId id="497" r:id="rId23"/>
    <p:sldId id="488" r:id="rId24"/>
    <p:sldId id="494" r:id="rId25"/>
    <p:sldId id="452" r:id="rId26"/>
    <p:sldId id="448" r:id="rId27"/>
    <p:sldId id="491" r:id="rId28"/>
    <p:sldId id="490" r:id="rId29"/>
    <p:sldId id="496" r:id="rId30"/>
    <p:sldId id="301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95" autoAdjust="0"/>
  </p:normalViewPr>
  <p:slideViewPr>
    <p:cSldViewPr snapToGrid="0">
      <p:cViewPr varScale="1">
        <p:scale>
          <a:sx n="59" d="100"/>
          <a:sy n="59" d="100"/>
        </p:scale>
        <p:origin x="158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8671C-23ED-4EC6-941E-40C0CFE3F600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41A8F-8FCA-4B74-8117-8AD58E731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4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Vauban 1, 11h40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20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sz="12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12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1200" i="0" dirty="0">
                <a:effectLst/>
              </a:rPr>
              <a:t>, learn </a:t>
            </a:r>
            <a:r>
              <a:rPr lang="el-GR" altLang="ja-JP" sz="1200" i="0" dirty="0">
                <a:effectLst/>
              </a:rPr>
              <a:t>β</a:t>
            </a:r>
            <a:r>
              <a:rPr lang="en-US" altLang="ja-JP" sz="1200" dirty="0"/>
              <a:t> </a:t>
            </a:r>
          </a:p>
          <a:p>
            <a:r>
              <a:rPr kumimoji="1" lang="en-US" altLang="ja-JP" sz="1200" dirty="0" err="1"/>
              <a:t>Thm</a:t>
            </a:r>
            <a:r>
              <a:rPr kumimoji="1" lang="en-US" altLang="ja-JP" sz="1200" dirty="0"/>
              <a:t> 4 p 2046 of </a:t>
            </a:r>
          </a:p>
          <a:p>
            <a:endParaRPr kumimoji="1" lang="en-US" altLang="ja-JP" sz="1200" dirty="0"/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Csiszar, Imre. "Why least squares and maximum entropy? An axiomatic approach to inference for linear inverse problems." 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annals of statistics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19.4 (1991): 2032-2066.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925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6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Q SPD,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2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a </a:t>
            </a:r>
            <a:r>
              <a:rPr lang="en-US" altLang="ja-JP" b="1" dirty="0">
                <a:solidFill>
                  <a:srgbClr val="FF0000"/>
                </a:solidFill>
              </a:rPr>
              <a:t>f-divergence</a:t>
            </a:r>
            <a:r>
              <a:rPr lang="en-US" altLang="ja-JP" dirty="0"/>
              <a:t> for f(u)=-log u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38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altLang="ja-JP" b="0" i="0" dirty="0">
                <a:solidFill>
                  <a:srgbClr val="1F1F1F"/>
                </a:solidFill>
                <a:effectLst/>
                <a:latin typeface="Google Sans"/>
              </a:rPr>
              <a:t>Λ</a:t>
            </a: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A *representational Bregman divergence* is a Bregman divergence applied on a representation of the parameter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The </a:t>
            </a:r>
            <a:r>
              <a:rPr lang="el-GR" altLang="ja-JP" sz="1200" b="1" dirty="0">
                <a:solidFill>
                  <a:schemeClr val="accent4"/>
                </a:solidFill>
              </a:rPr>
              <a:t>α</a:t>
            </a:r>
            <a:r>
              <a:rPr lang="en-US" altLang="ja-JP" sz="1200" b="1" dirty="0">
                <a:solidFill>
                  <a:schemeClr val="accent4"/>
                </a:solidFill>
              </a:rPr>
              <a:t>-divergences extended positive measures </a:t>
            </a:r>
            <a:r>
              <a:rPr lang="en-US" altLang="ja-JP" sz="1200" dirty="0"/>
              <a:t>are an example of representational Bregman divergences.</a:t>
            </a: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Dual representational </a:t>
            </a:r>
            <a:r>
              <a:rPr lang="en-US" altLang="ja-JP" i="0" dirty="0" err="1">
                <a:solidFill>
                  <a:srgbClr val="202122"/>
                </a:solidFill>
                <a:effectLst/>
              </a:rPr>
              <a:t>Fenchel</a:t>
            </a:r>
            <a:r>
              <a:rPr lang="en-US" altLang="ja-JP" i="0" dirty="0">
                <a:solidFill>
                  <a:srgbClr val="202122"/>
                </a:solidFill>
                <a:effectLst/>
              </a:rPr>
              <a:t>-Young divergence with dual representation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But  restricted to the (m-1)-dimensional probability simplex is not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"The dual Voronoi diagrams with respect to representational Bregman divergences." IEEE ISVD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0A626-F886-4FA6-91D4-F7878005295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9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Example: </a:t>
            </a:r>
          </a:p>
          <a:p>
            <a:r>
              <a:rPr kumimoji="1" lang="en-US" altLang="ja-JP" sz="1200" dirty="0"/>
              <a:t>KLD between 0-centered normal distributions with covariance matrices  c(</a:t>
            </a:r>
            <a:r>
              <a:rPr lang="el-GR" altLang="ja-JP" sz="1200" dirty="0">
                <a:latin typeface="Google Sans"/>
              </a:rPr>
              <a:t>λ</a:t>
            </a:r>
            <a:r>
              <a:rPr kumimoji="1" lang="en-US" altLang="ja-JP" sz="1200" dirty="0"/>
              <a:t>)=</a:t>
            </a:r>
            <a:r>
              <a:rPr lang="el-GR" altLang="ja-JP" sz="1200" dirty="0">
                <a:latin typeface="Google Sans"/>
              </a:rPr>
              <a:t>λ</a:t>
            </a:r>
            <a:r>
              <a:rPr lang="el-GR" altLang="ja-JP" sz="1200" dirty="0"/>
              <a:t>Σ</a:t>
            </a:r>
            <a:r>
              <a:rPr kumimoji="1" lang="en-US" altLang="ja-JP" sz="1200" dirty="0"/>
              <a:t> </a:t>
            </a:r>
            <a:endParaRPr kumimoji="1"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810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Kullback-Leibler</a:t>
            </a:r>
            <a:r>
              <a:rPr kumimoji="1" lang="en-US" altLang="ja-JP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 between complex generalized Gaussian distributions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456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De Morgan laws for sets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F39A3-42A9-42DF-9489-8DCF63FB848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25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4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AA57-E83B-3462-1B0A-54AC72ADB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130B-BC01-E6D1-65D3-9F42AC183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BE50-DE77-55C3-8F61-52586E84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5122D-1F78-4033-FDF3-D94E415A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EA400-0AD7-15BB-D6C8-FB9ABD8A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66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0EBF-830C-614E-26CA-35B6010C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0D0F1-210C-819D-E030-85F51BF0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FC66-E525-AC16-7CFE-097A378F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1956-602C-119C-45AD-22E0F87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543CB-E66A-90FC-087C-1F78EA35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92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74AC2-CB31-94F1-C86B-42F0AE36F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5F63B-AB55-920C-C85D-E7E37743E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36AAC-52D0-51B1-7FE5-29E56926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08768-6732-AB3F-DAD9-6F334520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C2126-1174-F557-1180-E8E3F415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52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6E03-03D9-59F7-72E2-5E38C93F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9F4D-D281-F5D3-E0BD-DF8DE4C88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C451-B0B3-506E-0B31-9641F3E1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AE6C5-1BA1-5E06-75EB-D3F810A0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EA4B8-04B6-74F6-CE76-0C3B42B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52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8B03-D5E4-E4ED-846D-66AD9A0B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17F3B-1DC9-6B18-4E4B-66951ECB4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19696-19A3-80FC-A90D-60E81BD5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83DBB-5FAB-23A2-A30D-A0E162D6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1DD8-0478-BB16-AFC2-985C82E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19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E83F-E3BA-4325-754D-90D0DCE1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F8BA-9C22-9C37-92A1-A370B4D21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5C3A6-1246-0FFD-659A-5F5D4C7CA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D16B-EAC4-480C-CA46-2A97BAD0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B51D0-585D-2422-78F7-5D211C4D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4FF4A-DCB0-34B5-3AE5-F377AB8D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23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572-C989-E998-BFAC-5E6DC7BF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A5B3A-5114-D134-6999-FA856507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FD9F3-3E3A-AA44-C3F5-78742E01E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068B2-C953-1761-E653-ACF1286DA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CB6C1-B34B-6EDA-DF58-52B38DCE8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5E2FC-266B-1BD4-AA0C-0C5CABD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547EC-7F10-DF7A-4544-AA4E4922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480B8-A577-5018-923D-386DAF3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3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CCBF-5072-A9BE-8669-4D12BA2C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11172-8381-A2BD-9CD3-F56EB101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4C6B6-DC19-0598-448E-05459C27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D146F-2BFB-0AFB-9544-0D203866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56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4117D-C40F-5299-5C8A-E30AB8BF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4B4DE-95EC-A1CC-4BFC-BFD4D83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6D023-655A-E571-8CC6-538E49C8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87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C008-84D3-16DC-90A6-48C42320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B843-AD1A-B411-EEF5-AF6766B1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C79B0-29A5-DE2D-4B65-017976373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9EA5C-AD8A-EC9B-6D89-034BB905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B1917-15A9-D381-9D8C-F3958A2E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DB082-6EFF-F4B0-2E56-FBFDB4BE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29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6741-4341-94AF-8E32-BC5D195A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4A688-AE90-4CE1-2789-9C4D7568E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16B35-9753-471F-6C64-A7C8B95D7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29917-23EA-BCC5-ABE2-70DC3697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6281-1F2E-D64B-613A-1C333E9E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DFE31-5D64-0A0F-4E6F-E258AE78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32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C0C2B0-E84B-C33D-B349-D51C626E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EAEDF-7F58-4EA9-3BEC-72CD07875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A88C6-0D01-D04D-3926-D514D505F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4AC14-42AC-4F61-87D6-0D6F6CB19D6C}" type="datetimeFigureOut">
              <a:rPr kumimoji="1" lang="ja-JP" altLang="en-US" smtClean="0"/>
              <a:t>2025/12/18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347C-A4FF-3BD9-56A6-19AB0AD66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0127-BE90-5FC2-D078-53FE43901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1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6554-2F44-0A69-A6D8-F487027E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260" y="321504"/>
            <a:ext cx="10733480" cy="2387600"/>
          </a:xfrm>
        </p:spPr>
        <p:txBody>
          <a:bodyPr>
            <a:normAutofit/>
          </a:bodyPr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Curved Bregman divergences </a:t>
            </a:r>
            <a:b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</a:br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and their applications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36F7F-7050-603D-9AC1-E695A52D3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88" y="5935070"/>
            <a:ext cx="3597648" cy="9229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B2760E9-56C8-50F2-8D24-66EAB7ECED99}"/>
              </a:ext>
            </a:extLst>
          </p:cNvPr>
          <p:cNvSpPr txBox="1">
            <a:spLocks/>
          </p:cNvSpPr>
          <p:nvPr/>
        </p:nvSpPr>
        <p:spPr>
          <a:xfrm>
            <a:off x="1654110" y="32684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Laboratories, Inc.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980B3-EBD4-8C03-1EE8-23165F9F2D0C}"/>
              </a:ext>
            </a:extLst>
          </p:cNvPr>
          <p:cNvSpPr txBox="1"/>
          <p:nvPr/>
        </p:nvSpPr>
        <p:spPr>
          <a:xfrm>
            <a:off x="4070719" y="5027751"/>
            <a:ext cx="4310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Geometric Science of Information</a:t>
            </a:r>
          </a:p>
          <a:p>
            <a:pPr algn="ctr"/>
            <a:r>
              <a:rPr kumimoji="1" lang="en-US" altLang="ja-JP" sz="2000" dirty="0"/>
              <a:t>31st October 2025</a:t>
            </a:r>
            <a:endParaRPr kumimoji="1" lang="ja-JP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E3E81-797C-C434-75C3-E2573C755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9" y="4537363"/>
            <a:ext cx="1695708" cy="18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FD3D-D67D-F923-EBE6-EED99ABC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233A-4F43-8D85-5E37-14F473AD8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02B957-70D6-A32F-200E-E947CA99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8737"/>
            <a:ext cx="7874964" cy="1517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0C7433-5D40-7063-7D34-6DA22123FB98}"/>
              </a:ext>
            </a:extLst>
          </p:cNvPr>
          <p:cNvSpPr txBox="1"/>
          <p:nvPr/>
        </p:nvSpPr>
        <p:spPr>
          <a:xfrm>
            <a:off x="5695658" y="4065895"/>
            <a:ext cx="613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toy example: Curved circle Euclidean divergence</a:t>
            </a:r>
            <a:endParaRPr kumimoji="1" lang="ja-JP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E48B9-788B-E5F4-A1F6-F2624C49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919" y="4765531"/>
            <a:ext cx="4994081" cy="1727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CE8DF-214F-A63E-069F-9F621D6A68B0}"/>
              </a:ext>
            </a:extLst>
          </p:cNvPr>
          <p:cNvSpPr txBox="1"/>
          <p:nvPr/>
        </p:nvSpPr>
        <p:spPr>
          <a:xfrm>
            <a:off x="7257006" y="6391361"/>
            <a:ext cx="47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2"/>
                </a:solidFill>
              </a:rPr>
              <a:t>A constant, thus not a Bregman generator!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DD395-48C0-AFD6-388D-1997BCCA8D9C}"/>
              </a:ext>
            </a:extLst>
          </p:cNvPr>
          <p:cNvSpPr txBox="1"/>
          <p:nvPr/>
        </p:nvSpPr>
        <p:spPr>
          <a:xfrm>
            <a:off x="2040156" y="6421992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N</a:t>
            </a:r>
            <a:r>
              <a:rPr kumimoji="1" lang="en-US" altLang="ja-JP" dirty="0">
                <a:solidFill>
                  <a:schemeClr val="accent2"/>
                </a:solidFill>
              </a:rPr>
              <a:t>ot a Bregman divergence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3FD9B8-A628-2262-FB3F-8A1451C6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46" y="589935"/>
            <a:ext cx="10834312" cy="41755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83F907-1AFA-6C0A-DCD4-7F54BCEF813E}"/>
              </a:ext>
            </a:extLst>
          </p:cNvPr>
          <p:cNvSpPr txBox="1">
            <a:spLocks/>
          </p:cNvSpPr>
          <p:nvPr/>
        </p:nvSpPr>
        <p:spPr>
          <a:xfrm>
            <a:off x="210636" y="-230188"/>
            <a:ext cx="119626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i="1" dirty="0">
                <a:solidFill>
                  <a:schemeClr val="accent4"/>
                </a:solidFill>
              </a:rPr>
              <a:t>Toy example</a:t>
            </a:r>
            <a:r>
              <a:rPr lang="en-US" altLang="ja-JP" b="1" dirty="0">
                <a:solidFill>
                  <a:schemeClr val="accent4"/>
                </a:solidFill>
              </a:rPr>
              <a:t>: curved </a:t>
            </a:r>
            <a:r>
              <a:rPr lang="en-US" altLang="ja-JP" b="1">
                <a:solidFill>
                  <a:schemeClr val="accent4"/>
                </a:solidFill>
              </a:rPr>
              <a:t>circle Euclidean </a:t>
            </a:r>
            <a:r>
              <a:rPr lang="en-US" altLang="ja-JP" b="1" dirty="0">
                <a:solidFill>
                  <a:schemeClr val="accent4"/>
                </a:solidFill>
              </a:rPr>
              <a:t>divergence</a:t>
            </a:r>
            <a:endParaRPr lang="ja-JP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4918AD-B0D0-934F-EC58-1C2A9203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929"/>
            <a:ext cx="11887200" cy="5010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4D88-E774-3E24-5070-8F3302A92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4C7FE-83C1-DC92-4DA7-5F7FCFC9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07262"/>
            <a:ext cx="11887200" cy="501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48E400-3EFC-DCE6-117F-E29E33E72258}"/>
              </a:ext>
            </a:extLst>
          </p:cNvPr>
          <p:cNvSpPr txBox="1"/>
          <p:nvPr/>
        </p:nvSpPr>
        <p:spPr>
          <a:xfrm>
            <a:off x="2178" y="6281951"/>
            <a:ext cx="6093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 err="1">
                <a:solidFill>
                  <a:schemeClr val="accent6"/>
                </a:solidFill>
              </a:rPr>
              <a:t>arXiv</a:t>
            </a:r>
            <a:r>
              <a:rPr lang="en-US" altLang="ja-JP" sz="2800" b="1" dirty="0">
                <a:solidFill>
                  <a:schemeClr val="accent6"/>
                </a:solidFill>
              </a:rPr>
              <a:t>:</a:t>
            </a:r>
            <a:r>
              <a:rPr lang="ja-JP" altLang="en-US" sz="2800" b="1" dirty="0">
                <a:solidFill>
                  <a:schemeClr val="accent6"/>
                </a:solidFill>
              </a:rPr>
              <a:t>2504.05654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D10F7B-06C1-2D2B-57F8-8F179AEA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329" y="5129248"/>
            <a:ext cx="3754483" cy="1298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84DCD2-F442-2E58-B1CB-D9DAB2DC8342}"/>
              </a:ext>
            </a:extLst>
          </p:cNvPr>
          <p:cNvSpPr txBox="1"/>
          <p:nvPr/>
        </p:nvSpPr>
        <p:spPr>
          <a:xfrm>
            <a:off x="3867080" y="6427842"/>
            <a:ext cx="816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2"/>
                </a:solidFill>
              </a:rPr>
              <a:t>A constant on the circle submanifold, thus not a proper Bregman generator!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615D30-D2D9-46A0-31A0-740F5032A584}"/>
              </a:ext>
            </a:extLst>
          </p:cNvPr>
          <p:cNvSpPr txBox="1">
            <a:spLocks/>
          </p:cNvSpPr>
          <p:nvPr/>
        </p:nvSpPr>
        <p:spPr>
          <a:xfrm>
            <a:off x="838200" y="1407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740DF-B3A3-4853-A96C-097214AD0D87}"/>
              </a:ext>
            </a:extLst>
          </p:cNvPr>
          <p:cNvSpPr txBox="1"/>
          <p:nvPr/>
        </p:nvSpPr>
        <p:spPr>
          <a:xfrm>
            <a:off x="1047205" y="2362179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N</a:t>
            </a:r>
            <a:r>
              <a:rPr kumimoji="1" lang="en-US" altLang="ja-JP" dirty="0">
                <a:solidFill>
                  <a:schemeClr val="accent2"/>
                </a:solidFill>
              </a:rPr>
              <a:t>ot a  Bregman divergence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357C0-AC77-0D06-2D49-2BE11FF029BE}"/>
              </a:ext>
            </a:extLst>
          </p:cNvPr>
          <p:cNvSpPr txBox="1"/>
          <p:nvPr/>
        </p:nvSpPr>
        <p:spPr>
          <a:xfrm>
            <a:off x="572588" y="138801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Curved </a:t>
            </a:r>
            <a:r>
              <a:rPr kumimoji="1" lang="en-US" altLang="ja-JP" dirty="0">
                <a:solidFill>
                  <a:schemeClr val="accent2"/>
                </a:solidFill>
              </a:rPr>
              <a:t>Bregman divergence</a:t>
            </a:r>
            <a:r>
              <a:rPr lang="en-US" altLang="ja-JP" dirty="0">
                <a:solidFill>
                  <a:schemeClr val="accent2"/>
                </a:solidFill>
              </a:rPr>
              <a:t>: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6B9E08-3B5D-7884-331F-E6A26113F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287" y="1381533"/>
            <a:ext cx="3800475" cy="333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2BFFD-C2F8-BD2D-61B4-B0765B11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74" y="90659"/>
            <a:ext cx="11494672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divergence example:</a:t>
            </a:r>
            <a:br>
              <a:rPr kumimoji="1" lang="en-US" altLang="ja-JP" b="1" dirty="0">
                <a:solidFill>
                  <a:schemeClr val="accent4"/>
                </a:solidFill>
              </a:rPr>
            </a:br>
            <a:r>
              <a:rPr kumimoji="1" lang="en-US" altLang="ja-JP" b="1" dirty="0">
                <a:solidFill>
                  <a:schemeClr val="accent4"/>
                </a:solidFill>
              </a:rPr>
              <a:t>The cosine dissimilarity between unit vectors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3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63FB-D68E-673D-F047-3D2C796E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36" y="-166529"/>
            <a:ext cx="11143164" cy="1325563"/>
          </a:xfrm>
        </p:spPr>
        <p:txBody>
          <a:bodyPr/>
          <a:lstStyle/>
          <a:p>
            <a:r>
              <a:rPr lang="en-US" altLang="ja-JP" b="1" i="1" dirty="0">
                <a:solidFill>
                  <a:schemeClr val="accent4"/>
                </a:solidFill>
              </a:rPr>
              <a:t>Example of curved BDs</a:t>
            </a:r>
            <a:r>
              <a:rPr lang="en-US" altLang="ja-JP" b="1" dirty="0">
                <a:solidFill>
                  <a:schemeClr val="accent4"/>
                </a:solidFill>
              </a:rPr>
              <a:t>: Symmetrized BDs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C0891-B197-D6B7-AF65-371FA00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2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= Jeffreys-Bregman divergences are curved Bregman divergences: </a:t>
            </a:r>
          </a:p>
          <a:p>
            <a:pPr marL="0" indent="0">
              <a:buNone/>
            </a:pPr>
            <a:r>
              <a:rPr lang="en-US" altLang="ja-JP" dirty="0"/>
              <a:t>S</a:t>
            </a:r>
            <a:r>
              <a:rPr lang="en-US" altLang="ja-JP" baseline="-25000" dirty="0"/>
              <a:t>F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,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)=&lt;</a:t>
            </a:r>
            <a:r>
              <a:rPr lang="el-GR" altLang="ja-JP" dirty="0"/>
              <a:t> 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-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 ,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-</a:t>
            </a:r>
            <a:r>
              <a:rPr lang="el-GR" altLang="ja-JP" dirty="0"/>
              <a:t>η </a:t>
            </a:r>
            <a:r>
              <a:rPr lang="en-US" altLang="ja-JP" baseline="-25000" dirty="0"/>
              <a:t>2 </a:t>
            </a:r>
            <a:r>
              <a:rPr lang="en-US" altLang="ja-JP" dirty="0"/>
              <a:t>&gt;</a:t>
            </a:r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61C1B-A02F-F7AF-4E26-7E2495AC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80" y="2075922"/>
            <a:ext cx="8117108" cy="171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D2323-0E33-2BA9-29D0-053D1C3C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2" y="4599995"/>
            <a:ext cx="2981325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D90FE3-CBCC-B66E-5347-F0EF5A5B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51" y="4643752"/>
            <a:ext cx="3419475" cy="542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3DC2E-F4A0-945A-E713-10F4CBAAD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97" y="3908116"/>
            <a:ext cx="4171950" cy="638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D88C63-2333-0135-97BB-C232C32D6BB8}"/>
              </a:ext>
            </a:extLst>
          </p:cNvPr>
          <p:cNvSpPr txBox="1"/>
          <p:nvPr/>
        </p:nvSpPr>
        <p:spPr>
          <a:xfrm>
            <a:off x="2742125" y="5219175"/>
            <a:ext cx="8707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m</a:t>
            </a:r>
            <a:r>
              <a:rPr kumimoji="1" lang="en-US" altLang="ja-JP" sz="2000" dirty="0">
                <a:solidFill>
                  <a:srgbClr val="FF0000"/>
                </a:solidFill>
              </a:rPr>
              <a:t>-dimensional submanifold in 2m-dimensional space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(usually not </a:t>
            </a:r>
            <a:r>
              <a:rPr lang="en-US" altLang="ja-JP" sz="2000" dirty="0" err="1">
                <a:solidFill>
                  <a:srgbClr val="FF0000"/>
                </a:solidFill>
              </a:rPr>
              <a:t>cvx</a:t>
            </a:r>
            <a:r>
              <a:rPr lang="en-US" altLang="ja-JP" sz="2000" dirty="0">
                <a:solidFill>
                  <a:srgbClr val="FF0000"/>
                </a:solidFill>
              </a:rPr>
              <a:t> affine space, hence not a Bregman divergence)</a:t>
            </a: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Only affine for quadratic generators (squared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Mahalanobis</a:t>
            </a:r>
            <a:r>
              <a:rPr kumimoji="1" lang="en-US" altLang="ja-JP" sz="2000" dirty="0">
                <a:solidFill>
                  <a:srgbClr val="FF0000"/>
                </a:solidFill>
              </a:rPr>
              <a:t> divergences)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C6BB5-32E9-D447-B7B6-03022EE5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482" y="4684963"/>
            <a:ext cx="3639820" cy="57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3E21A-B245-E14F-474C-F4454FBBDC84}"/>
              </a:ext>
            </a:extLst>
          </p:cNvPr>
          <p:cNvSpPr txBox="1"/>
          <p:nvPr/>
        </p:nvSpPr>
        <p:spPr>
          <a:xfrm>
            <a:off x="1048496" y="6390696"/>
            <a:ext cx="1141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“Sided and symmetrized Bregman centroids.” IEEE transactions on Information Theory 55.6 (2009)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69C4A-08CE-7F2A-9045-73F130FFA6C6}"/>
              </a:ext>
            </a:extLst>
          </p:cNvPr>
          <p:cNvSpPr txBox="1"/>
          <p:nvPr/>
        </p:nvSpPr>
        <p:spPr>
          <a:xfrm>
            <a:off x="531432" y="388650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Curved domain: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502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9756-CDBE-D604-54C2-1BA3F148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-46457"/>
            <a:ext cx="11924371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Another ex</a:t>
            </a:r>
            <a:r>
              <a:rPr kumimoji="1" lang="en-US" altLang="ja-JP" b="1" dirty="0">
                <a:solidFill>
                  <a:schemeClr val="accent4"/>
                </a:solidFill>
              </a:rPr>
              <a:t>ample of curved Bregman divergences: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8F54-9C19-49F8-64DA-90742566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85" y="866151"/>
            <a:ext cx="12143910" cy="53800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Consider d-variate </a:t>
            </a:r>
            <a:r>
              <a:rPr kumimoji="1" lang="en-US" altLang="ja-JP" b="1" dirty="0"/>
              <a:t>circular complex normal distributions</a:t>
            </a:r>
            <a:endParaRPr lang="en-US" altLang="ja-JP" b="1" dirty="0"/>
          </a:p>
          <a:p>
            <a:r>
              <a:rPr kumimoji="1" lang="en-US" altLang="ja-JP" dirty="0"/>
              <a:t>CNDs handled as </a:t>
            </a:r>
            <a:r>
              <a:rPr kumimoji="1" lang="en-US" altLang="ja-JP" b="1" dirty="0"/>
              <a:t>2d real normal distributions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 KLD between CNDs amounts to a </a:t>
            </a:r>
            <a:r>
              <a:rPr lang="en-US" altLang="ja-JP" b="1" dirty="0">
                <a:solidFill>
                  <a:srgbClr val="FF0000"/>
                </a:solidFill>
              </a:rPr>
              <a:t>curved Bregman divergence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Curved submanifold </a:t>
            </a:r>
            <a:r>
              <a:rPr lang="en-US" altLang="ja-JP" dirty="0"/>
              <a:t>parameter in R</a:t>
            </a:r>
            <a:r>
              <a:rPr lang="en-US" altLang="ja-JP" baseline="30000" dirty="0"/>
              <a:t>2d</a:t>
            </a:r>
            <a:r>
              <a:rPr lang="en-US" altLang="ja-JP" dirty="0"/>
              <a:t> x Mat(2d)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95752-72A8-5651-BCE4-3497E3CC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722" y="800478"/>
            <a:ext cx="2000250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07E48-832F-F095-2B87-C65BAD99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759" y="1326293"/>
            <a:ext cx="28289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0681B-26A3-B5A9-100A-9D499A7DE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2" y="2284433"/>
            <a:ext cx="310515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6DDE7C-3262-D0D0-1506-75BBF7B8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033" y="2194351"/>
            <a:ext cx="4486275" cy="96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8194D1-0938-9A06-76ED-43EC00F7D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81" y="3890147"/>
            <a:ext cx="809625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F7542-D542-A02E-D39D-9700F2531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921" y="4569123"/>
            <a:ext cx="1238250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898F0D-5B39-D9B8-107E-310D8D9DD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0790" y="4524024"/>
            <a:ext cx="4505325" cy="390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27F92-FD32-C0C8-2FBA-932DAFD4B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90" y="5321063"/>
            <a:ext cx="8950984" cy="11239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4833B1-9924-D9BD-FB66-891C5ACE3208}"/>
              </a:ext>
            </a:extLst>
          </p:cNvPr>
          <p:cNvSpPr txBox="1"/>
          <p:nvPr/>
        </p:nvSpPr>
        <p:spPr>
          <a:xfrm>
            <a:off x="10167934" y="5897270"/>
            <a:ext cx="178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2504.05654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2A5270-5497-A006-5BF5-A388EFB81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2922" y="4188646"/>
            <a:ext cx="1600200" cy="352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DD597A-98EB-E96B-85FF-50EC43205B87}"/>
              </a:ext>
            </a:extLst>
          </p:cNvPr>
          <p:cNvSpPr txBox="1"/>
          <p:nvPr/>
        </p:nvSpPr>
        <p:spPr>
          <a:xfrm>
            <a:off x="9609792" y="38386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Natural parameters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C8ACD-7A66-06D9-FFC1-F582E57A83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7384" y="2510747"/>
            <a:ext cx="233362" cy="398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9599E8-9C40-9D53-D64B-B280E6191F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5379" y="2476319"/>
            <a:ext cx="233362" cy="39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0977AD-77D1-2C50-F086-F8A43C6E43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0806" y="4603354"/>
            <a:ext cx="233362" cy="398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C8356-B09B-15FB-9E0E-63978A167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4678" y="4600575"/>
            <a:ext cx="233362" cy="398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EFED5-E182-2342-B9BB-C9D77B947D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2700" y="4599804"/>
            <a:ext cx="233362" cy="39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440D31-4C30-EBC1-8331-D219189692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07610" y="4674759"/>
            <a:ext cx="233362" cy="398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71221B-6063-859A-4D2A-3FF1EF1009CC}"/>
              </a:ext>
            </a:extLst>
          </p:cNvPr>
          <p:cNvSpPr txBox="1"/>
          <p:nvPr/>
        </p:nvSpPr>
        <p:spPr>
          <a:xfrm>
            <a:off x="74781" y="6173334"/>
            <a:ext cx="125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chemeClr val="accent6"/>
                </a:solidFill>
              </a:rPr>
              <a:t>See also </a:t>
            </a:r>
            <a:r>
              <a:rPr lang="en-US" altLang="ja-JP" sz="1400" dirty="0" err="1">
                <a:solidFill>
                  <a:schemeClr val="accent6"/>
                </a:solidFill>
              </a:rPr>
              <a:t>Nakashika</a:t>
            </a:r>
            <a:r>
              <a:rPr lang="en-US" altLang="ja-JP" sz="1400" dirty="0">
                <a:solidFill>
                  <a:schemeClr val="accent6"/>
                </a:solidFill>
              </a:rPr>
              <a:t>, T: "Complex-Valued Variational Autoencoder: A Novel Deep Generative Model for Direct Representation of Complex Spectra.“</a:t>
            </a:r>
          </a:p>
          <a:p>
            <a:r>
              <a:rPr lang="en-US" altLang="ja-JP" sz="1400" dirty="0">
                <a:solidFill>
                  <a:schemeClr val="accent6"/>
                </a:solidFill>
              </a:rPr>
              <a:t> </a:t>
            </a:r>
            <a:r>
              <a:rPr lang="en-US" altLang="ja-JP" sz="1400" i="1" dirty="0">
                <a:solidFill>
                  <a:schemeClr val="accent6"/>
                </a:solidFill>
              </a:rPr>
              <a:t>INTERSPEECH</a:t>
            </a:r>
            <a:r>
              <a:rPr lang="en-US" altLang="ja-JP" sz="1400" dirty="0">
                <a:solidFill>
                  <a:schemeClr val="accent6"/>
                </a:solidFill>
              </a:rPr>
              <a:t>. 2020.</a:t>
            </a:r>
            <a:endParaRPr kumimoji="1" lang="ja-JP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6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701AF9-5092-2EDE-2998-F79BC5EF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40" y="1866873"/>
            <a:ext cx="5536735" cy="22033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98C2-16F7-6FB8-DF08-9932EF7E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14" y="1668415"/>
            <a:ext cx="7425149" cy="3354811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Theorem: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999039-F59C-DDCD-4A3C-26DD4884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3" y="298437"/>
            <a:ext cx="11368165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centroid</a:t>
            </a:r>
            <a:r>
              <a:rPr lang="en-US" altLang="ja-JP" b="1" dirty="0">
                <a:solidFill>
                  <a:schemeClr val="accent4"/>
                </a:solidFill>
              </a:rPr>
              <a:t> is the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kumimoji="1" lang="en-US" altLang="ja-JP" b="1" dirty="0">
                <a:solidFill>
                  <a:schemeClr val="accent4"/>
                </a:solidFill>
              </a:rPr>
              <a:t>Bregman projection of the full Bregman centroid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8B106-6ADE-74C3-97BD-A8C3F5A0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4" y="2175822"/>
            <a:ext cx="6333273" cy="104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BF6AE-9573-FDD7-F79F-7B48EA82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350" y="1624000"/>
            <a:ext cx="1548293" cy="543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F84DF-B923-654D-A91D-A208D163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339" y="3262791"/>
            <a:ext cx="1197122" cy="437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F5097-219D-C76A-A2BB-64A50E9BC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06682"/>
            <a:ext cx="10546503" cy="3354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C97509-D2DA-DA2B-AB3E-02EA2AF2465A}"/>
              </a:ext>
            </a:extLst>
          </p:cNvPr>
          <p:cNvSpPr txBox="1"/>
          <p:nvPr/>
        </p:nvSpPr>
        <p:spPr>
          <a:xfrm>
            <a:off x="7351891" y="2356721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788F-5332-B11B-AE31-B6893DB9609D}"/>
              </a:ext>
            </a:extLst>
          </p:cNvPr>
          <p:cNvSpPr txBox="1"/>
          <p:nvPr/>
        </p:nvSpPr>
        <p:spPr>
          <a:xfrm>
            <a:off x="2019009" y="165175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projection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89F89-2B53-828B-56BE-9A6A6E46C6F2}"/>
              </a:ext>
            </a:extLst>
          </p:cNvPr>
          <p:cNvSpPr txBox="1"/>
          <p:nvPr/>
        </p:nvSpPr>
        <p:spPr>
          <a:xfrm>
            <a:off x="1524000" y="657724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"What is... an information projection?" Notices of the AMS 65.3 (2018): 321-324.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89D8738-6118-69CC-CE47-891CD8640936}"/>
              </a:ext>
            </a:extLst>
          </p:cNvPr>
          <p:cNvSpPr/>
          <p:nvPr/>
        </p:nvSpPr>
        <p:spPr>
          <a:xfrm>
            <a:off x="2754349" y="2846143"/>
            <a:ext cx="189571" cy="41683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6E42268-FE73-86F4-602B-1101DA36A033}"/>
              </a:ext>
            </a:extLst>
          </p:cNvPr>
          <p:cNvSpPr/>
          <p:nvPr/>
        </p:nvSpPr>
        <p:spPr>
          <a:xfrm>
            <a:off x="5576789" y="2035365"/>
            <a:ext cx="210693" cy="3278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4E704-4C2F-69FA-999E-7A59749767C9}"/>
              </a:ext>
            </a:extLst>
          </p:cNvPr>
          <p:cNvSpPr txBox="1"/>
          <p:nvPr/>
        </p:nvSpPr>
        <p:spPr>
          <a:xfrm>
            <a:off x="613317" y="326531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N-point opt.</a:t>
            </a:r>
            <a:endParaRPr kumimoji="1"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3F593-683D-707F-43E5-CB5B0D559A9A}"/>
              </a:ext>
            </a:extLst>
          </p:cNvPr>
          <p:cNvSpPr txBox="1"/>
          <p:nvPr/>
        </p:nvSpPr>
        <p:spPr>
          <a:xfrm>
            <a:off x="4477637" y="328381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One</a:t>
            </a:r>
            <a:r>
              <a:rPr kumimoji="1" lang="en-US" altLang="ja-JP" b="1" dirty="0">
                <a:solidFill>
                  <a:srgbClr val="FF0000"/>
                </a:solidFill>
              </a:rPr>
              <a:t>-point opt!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81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8BD9-A4B1-993E-15C4-65716C76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9" y="0"/>
            <a:ext cx="11754394" cy="1325563"/>
          </a:xfrm>
        </p:spPr>
        <p:txBody>
          <a:bodyPr/>
          <a:lstStyle/>
          <a:p>
            <a:r>
              <a:rPr kumimoji="1" lang="en-US" altLang="ja-JP" dirty="0"/>
              <a:t>Usually duality of regular BD with regular EF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F5EA-311B-4A7B-01FC-64C63CD4B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27489-D54F-51B3-FBEE-AB454875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3" y="1880498"/>
            <a:ext cx="7894320" cy="3975516"/>
          </a:xfrm>
          <a:prstGeom prst="rect">
            <a:avLst/>
          </a:prstGeom>
        </p:spPr>
      </p:pic>
      <p:pic>
        <p:nvPicPr>
          <p:cNvPr id="1026" name="Picture 2" descr="Methods of Information Geometry">
            <a:extLst>
              <a:ext uri="{FF2B5EF4-FFF2-40B4-BE49-F238E27FC236}">
                <a16:creationId xmlns:a16="http://schemas.microsoft.com/office/drawing/2014/main" id="{806F1F76-FEB2-B39D-9F83-9AE3CD60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296" y="1224734"/>
            <a:ext cx="2728504" cy="38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50D46-6E55-1A24-8420-D3F8F3AD12A7}"/>
              </a:ext>
            </a:extLst>
          </p:cNvPr>
          <p:cNvSpPr txBox="1"/>
          <p:nvPr/>
        </p:nvSpPr>
        <p:spPr>
          <a:xfrm>
            <a:off x="7867105" y="6410950"/>
            <a:ext cx="614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https://arxiv.org/abs/1203.5181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11835-A1AB-1E7B-099C-921354360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57675"/>
            <a:ext cx="6229350" cy="6000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7A9C4E-9849-6D56-5429-59BBC2A5839B}"/>
              </a:ext>
            </a:extLst>
          </p:cNvPr>
          <p:cNvSpPr txBox="1">
            <a:spLocks/>
          </p:cNvSpPr>
          <p:nvPr/>
        </p:nvSpPr>
        <p:spPr>
          <a:xfrm>
            <a:off x="1848395" y="5368861"/>
            <a:ext cx="117543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>
                <a:latin typeface="Cambria" panose="02040503050406030204" pitchFamily="18" charset="0"/>
                <a:ea typeface="Cambria" panose="02040503050406030204" pitchFamily="18" charset="0"/>
              </a:rPr>
              <a:t>Projection theorem of MLE for curved EFs</a:t>
            </a:r>
            <a:endParaRPr lang="ja-JP" altLang="en-US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2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AB85-7F38-5BFB-BF4F-13464AA4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314252"/>
            <a:ext cx="12172404" cy="2387600"/>
          </a:xfrm>
        </p:spPr>
        <p:txBody>
          <a:bodyPr>
            <a:normAutofit/>
          </a:bodyPr>
          <a:lstStyle/>
          <a:p>
            <a:r>
              <a:rPr kumimoji="1" lang="en-US" altLang="ja-JP" sz="5400" b="1" dirty="0">
                <a:solidFill>
                  <a:schemeClr val="accent4"/>
                </a:solidFill>
              </a:rPr>
              <a:t>Space of Bregman balls</a:t>
            </a:r>
            <a:endParaRPr kumimoji="1" lang="ja-JP" altLang="en-US" sz="5400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7552B-9F59-0F24-94A4-F3CB52B3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89" y="1160896"/>
            <a:ext cx="6560884" cy="3379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70AE6-2765-F42C-2E84-CDC4C7EC0AE8}"/>
              </a:ext>
            </a:extLst>
          </p:cNvPr>
          <p:cNvSpPr txBox="1"/>
          <p:nvPr/>
        </p:nvSpPr>
        <p:spPr>
          <a:xfrm>
            <a:off x="357402" y="4715062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Right-sided Bregman ball:</a:t>
            </a:r>
            <a:endParaRPr kumimoji="1"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7B712-4CB9-729F-6F63-ED7386E748C3}"/>
              </a:ext>
            </a:extLst>
          </p:cNvPr>
          <p:cNvSpPr txBox="1"/>
          <p:nvPr/>
        </p:nvSpPr>
        <p:spPr>
          <a:xfrm>
            <a:off x="357401" y="5275697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Left</a:t>
            </a:r>
            <a:r>
              <a:rPr kumimoji="1" lang="en-US" altLang="ja-JP" sz="2800" dirty="0"/>
              <a:t>-sided Bregman ball: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3DAEE-4353-1125-F71A-7E4F5A167D39}"/>
              </a:ext>
            </a:extLst>
          </p:cNvPr>
          <p:cNvSpPr txBox="1"/>
          <p:nvPr/>
        </p:nvSpPr>
        <p:spPr>
          <a:xfrm>
            <a:off x="8003186" y="2978022"/>
            <a:ext cx="4016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Example:</a:t>
            </a:r>
          </a:p>
          <a:p>
            <a:r>
              <a:rPr kumimoji="1" lang="en-US" altLang="ja-JP" sz="1800" dirty="0" err="1"/>
              <a:t>Itakura</a:t>
            </a:r>
            <a:r>
              <a:rPr kumimoji="1" lang="en-US" altLang="ja-JP" sz="1800" dirty="0"/>
              <a:t>-Saito </a:t>
            </a:r>
            <a:r>
              <a:rPr kumimoji="1" lang="en-US" altLang="ja-JP" sz="1800"/>
              <a:t>right and left </a:t>
            </a:r>
            <a:r>
              <a:rPr kumimoji="1" lang="en-US" altLang="ja-JP" sz="1800" dirty="0"/>
              <a:t>spheres</a:t>
            </a:r>
            <a:endParaRPr kumimoji="1" lang="ja-JP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4E9B6-9F2F-AD95-E8E8-5940CD250204}"/>
              </a:ext>
            </a:extLst>
          </p:cNvPr>
          <p:cNvSpPr txBox="1"/>
          <p:nvPr/>
        </p:nvSpPr>
        <p:spPr>
          <a:xfrm>
            <a:off x="99627" y="6095774"/>
            <a:ext cx="1207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5"/>
                </a:solidFill>
              </a:rPr>
              <a:t>Application: Boolean </a:t>
            </a:r>
            <a:r>
              <a:rPr lang="en-US" altLang="ja-JP" sz="2800" dirty="0">
                <a:solidFill>
                  <a:schemeClr val="accent5"/>
                </a:solidFill>
              </a:rPr>
              <a:t>a</a:t>
            </a:r>
            <a:r>
              <a:rPr kumimoji="1" lang="en-US" altLang="ja-JP" sz="2800" dirty="0">
                <a:solidFill>
                  <a:schemeClr val="accent5"/>
                </a:solidFill>
              </a:rPr>
              <a:t>lgebra of unions </a:t>
            </a:r>
            <a:r>
              <a:rPr lang="en-US" altLang="ja-JP" sz="2800" dirty="0">
                <a:solidFill>
                  <a:schemeClr val="accent5"/>
                </a:solidFill>
              </a:rPr>
              <a:t>&amp; </a:t>
            </a:r>
            <a:r>
              <a:rPr kumimoji="1" lang="en-US" altLang="ja-JP" sz="2800" dirty="0">
                <a:solidFill>
                  <a:schemeClr val="accent5"/>
                </a:solidFill>
              </a:rPr>
              <a:t>intersections of Bregman balls</a:t>
            </a:r>
            <a:endParaRPr kumimoji="1" lang="ja-JP" altLang="en-US" sz="2800" dirty="0">
              <a:solidFill>
                <a:schemeClr val="accent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91C5B-C040-7A34-35F8-F0E5925C1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73" y="4743455"/>
            <a:ext cx="6640414" cy="1188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17115-C335-4545-F829-7F9F89E80B3F}"/>
              </a:ext>
            </a:extLst>
          </p:cNvPr>
          <p:cNvSpPr txBox="1"/>
          <p:nvPr/>
        </p:nvSpPr>
        <p:spPr>
          <a:xfrm>
            <a:off x="10879873" y="5327970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3651F-A26C-C19C-7E4F-E168AB609AD8}"/>
              </a:ext>
            </a:extLst>
          </p:cNvPr>
          <p:cNvSpPr txBox="1"/>
          <p:nvPr/>
        </p:nvSpPr>
        <p:spPr>
          <a:xfrm>
            <a:off x="10879873" y="4868897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39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D43D-E98E-B848-278D-C52AFB8B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521" y="5902553"/>
            <a:ext cx="11036781" cy="1325563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Lifting to potential Bregman generator graph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&amp; vertical projection</a:t>
            </a:r>
            <a:endParaRPr kumimoji="1" lang="ja-JP" alt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FC9F2-DFB2-EAD5-7F7E-F5B69568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302"/>
            <a:ext cx="7758904" cy="4732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A2F33-B8B3-C69A-195B-861AACED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863" y="2996911"/>
            <a:ext cx="3789088" cy="432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4A2CED-1D80-CB1B-72FF-75F232611473}"/>
              </a:ext>
            </a:extLst>
          </p:cNvPr>
          <p:cNvSpPr txBox="1"/>
          <p:nvPr/>
        </p:nvSpPr>
        <p:spPr>
          <a:xfrm>
            <a:off x="7879601" y="1108416"/>
            <a:ext cx="6261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0" i="0" dirty="0">
                <a:solidFill>
                  <a:srgbClr val="1F1F1F"/>
                </a:solidFill>
                <a:effectLst/>
                <a:latin typeface="Google Sans"/>
              </a:rPr>
              <a:t>↓ </a:t>
            </a:r>
            <a:r>
              <a:rPr lang="en-US" altLang="ja-JP" sz="2800" dirty="0">
                <a:solidFill>
                  <a:srgbClr val="1F1F1F"/>
                </a:solidFill>
                <a:latin typeface="Google Sans"/>
              </a:rPr>
              <a:t>means</a:t>
            </a:r>
            <a:r>
              <a:rPr lang="en-US" altLang="ja-JP" sz="2800" b="0" i="0" dirty="0">
                <a:solidFill>
                  <a:srgbClr val="1F1F1F"/>
                </a:solidFill>
                <a:effectLst/>
                <a:latin typeface="Google Sans"/>
              </a:rPr>
              <a:t> vertical projection</a:t>
            </a:r>
            <a:endParaRPr lang="ja-JP" alt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6F-757B-BFBA-F3AC-67ABE4C2B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" y="901701"/>
            <a:ext cx="5448300" cy="48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094A5-DE00-F9AA-2B80-B3C3B68732F3}"/>
              </a:ext>
            </a:extLst>
          </p:cNvPr>
          <p:cNvSpPr txBox="1"/>
          <p:nvPr/>
        </p:nvSpPr>
        <p:spPr>
          <a:xfrm>
            <a:off x="7879601" y="1832045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S</a:t>
            </a:r>
            <a:r>
              <a:rPr lang="en-US" altLang="ja-JP" sz="2800" baseline="30000" dirty="0"/>
              <a:t>c</a:t>
            </a:r>
            <a:r>
              <a:rPr kumimoji="1" lang="en-US" altLang="ja-JP" sz="2800" dirty="0"/>
              <a:t>: complement of set S</a:t>
            </a:r>
            <a:endParaRPr kumimoji="1" lang="ja-JP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56E1E-E60A-F76F-A8DC-9627E8A4E639}"/>
              </a:ext>
            </a:extLst>
          </p:cNvPr>
          <p:cNvSpPr txBox="1"/>
          <p:nvPr/>
        </p:nvSpPr>
        <p:spPr>
          <a:xfrm>
            <a:off x="7720904" y="2572173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To any sphere, associate a hyperplane: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B03C7-6B0E-9182-19A1-BAF94F3CEE05}"/>
              </a:ext>
            </a:extLst>
          </p:cNvPr>
          <p:cNvSpPr txBox="1"/>
          <p:nvPr/>
        </p:nvSpPr>
        <p:spPr>
          <a:xfrm>
            <a:off x="7591166" y="3896384"/>
            <a:ext cx="4605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Reciprocally, to a hyperplane cutting the</a:t>
            </a:r>
          </a:p>
          <a:p>
            <a:r>
              <a:rPr lang="en-US" altLang="ja-JP" dirty="0"/>
              <a:t>function graph, associate a sphere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8F268-6C2D-273C-79BE-62C234075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452" y="4559442"/>
            <a:ext cx="178117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C66C2-D2C3-8B5E-552C-3AB73B0B5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739" y="4965042"/>
            <a:ext cx="175260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D1C8C-4B34-1BCD-7B0E-0FDBB3DDB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369" y="5402031"/>
            <a:ext cx="2124075" cy="419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C79C18-4EC1-4D09-180A-61F64F42B198}"/>
              </a:ext>
            </a:extLst>
          </p:cNvPr>
          <p:cNvSpPr txBox="1"/>
          <p:nvPr/>
        </p:nvSpPr>
        <p:spPr>
          <a:xfrm>
            <a:off x="7973394" y="496504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</a:t>
            </a:r>
            <a:r>
              <a:rPr kumimoji="1" lang="en-US" altLang="ja-JP" dirty="0"/>
              <a:t>enter: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1E4D2-33DA-8F05-33EA-0B0F7486E138}"/>
              </a:ext>
            </a:extLst>
          </p:cNvPr>
          <p:cNvSpPr txBox="1"/>
          <p:nvPr/>
        </p:nvSpPr>
        <p:spPr>
          <a:xfrm>
            <a:off x="7973393" y="54896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Radius:</a:t>
            </a:r>
            <a:endParaRPr kumimoji="1"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7073E2-CBF2-ABAB-7201-EEC0F9CEDE76}"/>
              </a:ext>
            </a:extLst>
          </p:cNvPr>
          <p:cNvSpPr txBox="1">
            <a:spLocks/>
          </p:cNvSpPr>
          <p:nvPr/>
        </p:nvSpPr>
        <p:spPr>
          <a:xfrm>
            <a:off x="278781" y="-687796"/>
            <a:ext cx="121724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Right Bregman ball </a:t>
            </a:r>
            <a:r>
              <a:rPr lang="en-US" altLang="ja-JP" sz="5400" b="1" dirty="0"/>
              <a:t>and its </a:t>
            </a:r>
            <a:r>
              <a:rPr lang="en-US" altLang="ja-JP" sz="5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complement</a:t>
            </a:r>
            <a:endParaRPr lang="ja-JP" altLang="en-US" sz="5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91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6913-4D50-078B-08DD-BC00B997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34" y="-18097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Intersection of two right Bregman balls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8DC85-C0FA-31B1-0AEF-C80386AD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84" y="920088"/>
            <a:ext cx="8839172" cy="5937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204DF-DDC5-2E51-648A-C36CCC5A61E0}"/>
              </a:ext>
            </a:extLst>
          </p:cNvPr>
          <p:cNvSpPr txBox="1"/>
          <p:nvPr/>
        </p:nvSpPr>
        <p:spPr>
          <a:xfrm>
            <a:off x="334537" y="3228279"/>
            <a:ext cx="438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Boolean algebra</a:t>
            </a:r>
            <a:r>
              <a:rPr lang="en-US" altLang="ja-JP" sz="2800" dirty="0"/>
              <a:t>:</a:t>
            </a:r>
          </a:p>
          <a:p>
            <a:r>
              <a:rPr kumimoji="1" lang="en-US" altLang="ja-JP" sz="2800" dirty="0"/>
              <a:t> intersection of spheres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168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FB8E-4DCE-DB5F-A580-2739D25D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4C8E8-EE69-B407-D828-D2205B91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" y="897913"/>
            <a:ext cx="11446397" cy="56451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A902F0-2E33-868E-43C6-0EDFA46A83C1}"/>
              </a:ext>
            </a:extLst>
          </p:cNvPr>
          <p:cNvSpPr txBox="1">
            <a:spLocks/>
          </p:cNvSpPr>
          <p:nvPr/>
        </p:nvSpPr>
        <p:spPr>
          <a:xfrm>
            <a:off x="502534" y="-180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rgbClr val="0070C0"/>
                </a:solidFill>
              </a:rPr>
              <a:t>Union of two right Bregman balls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12BF1-0CE4-3B1B-C812-35B8E0A3FBAD}"/>
              </a:ext>
            </a:extLst>
          </p:cNvPr>
          <p:cNvSpPr txBox="1"/>
          <p:nvPr/>
        </p:nvSpPr>
        <p:spPr>
          <a:xfrm>
            <a:off x="502534" y="6312235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Set Morgan’s law: 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(A ∪ B)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= A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∩ </a:t>
            </a:r>
            <a:r>
              <a:rPr lang="en-US" altLang="ja-JP" sz="2400" b="0" i="0" dirty="0" err="1">
                <a:solidFill>
                  <a:srgbClr val="545D7E"/>
                </a:solidFill>
                <a:effectLst/>
                <a:latin typeface="Google Sans"/>
              </a:rPr>
              <a:t>B</a:t>
            </a:r>
            <a:r>
              <a:rPr lang="en-US" altLang="ja-JP" sz="2400" b="0" i="0" baseline="30000" dirty="0" err="1">
                <a:solidFill>
                  <a:srgbClr val="545D7E"/>
                </a:solidFill>
                <a:effectLst/>
                <a:latin typeface="Google Sans"/>
              </a:rPr>
              <a:t>c</a:t>
            </a:r>
            <a:endParaRPr kumimoji="1" lang="ja-JP" altLang="en-US" sz="24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76578-77AD-ED56-758A-8B964F29E2A5}"/>
              </a:ext>
            </a:extLst>
          </p:cNvPr>
          <p:cNvSpPr txBox="1"/>
          <p:nvPr/>
        </p:nvSpPr>
        <p:spPr>
          <a:xfrm>
            <a:off x="7106907" y="6373790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Complement of </a:t>
            </a:r>
            <a:r>
              <a:rPr lang="en-US" altLang="ja-JP" sz="2000" dirty="0" err="1"/>
              <a:t>halfspace</a:t>
            </a:r>
            <a:r>
              <a:rPr lang="en-US" altLang="ja-JP" sz="2000" dirty="0"/>
              <a:t> (H</a:t>
            </a:r>
            <a:r>
              <a:rPr lang="en-US" altLang="ja-JP" sz="2000" baseline="30000" dirty="0"/>
              <a:t>+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c</a:t>
            </a:r>
            <a:r>
              <a:rPr lang="en-US" altLang="ja-JP" sz="2000" dirty="0"/>
              <a:t>=H</a:t>
            </a:r>
            <a:r>
              <a:rPr lang="en-US" altLang="ja-JP" sz="2000" baseline="30000" dirty="0"/>
              <a:t>-</a:t>
            </a:r>
            <a:endParaRPr kumimoji="1" lang="ja-JP" altLang="en-US" sz="20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95BA-99A6-BB91-E79C-77053816B7F8}"/>
              </a:ext>
            </a:extLst>
          </p:cNvPr>
          <p:cNvSpPr txBox="1"/>
          <p:nvPr/>
        </p:nvSpPr>
        <p:spPr>
          <a:xfrm>
            <a:off x="0" y="5322883"/>
            <a:ext cx="4388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Boolean algebra</a:t>
            </a:r>
            <a:r>
              <a:rPr lang="en-US" altLang="ja-JP" sz="2400" dirty="0"/>
              <a:t>:</a:t>
            </a:r>
          </a:p>
          <a:p>
            <a:r>
              <a:rPr kumimoji="1" lang="en-US" altLang="ja-JP" sz="2400" dirty="0"/>
              <a:t>Union of spheres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09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132093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F: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sz="2400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sz="2400" baseline="30000" dirty="0" err="1"/>
              <a:t>m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sz="2400" dirty="0"/>
              <a:t> a </a:t>
            </a:r>
            <a:r>
              <a:rPr kumimoji="1" lang="en-US" altLang="ja-JP" sz="2400" b="1" dirty="0"/>
              <a:t>strictly convex and smooth </a:t>
            </a:r>
          </a:p>
          <a:p>
            <a:pPr marL="0" indent="0">
              <a:buNone/>
            </a:pPr>
            <a:r>
              <a:rPr kumimoji="1" lang="en-US" altLang="ja-JP" sz="2400" dirty="0"/>
              <a:t>real-valued function on a finite dim. Hilbert space &lt;.,.&gt;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b="1" dirty="0">
                <a:solidFill>
                  <a:srgbClr val="FF0000"/>
                </a:solidFill>
              </a:rPr>
              <a:t>Bregman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divergence </a:t>
            </a:r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: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sz="2400" dirty="0"/>
              <a:t>x </a:t>
            </a:r>
            <a:r>
              <a:rPr lang="en-US" altLang="ja-JP" sz="2400" dirty="0" err="1"/>
              <a:t>RelativeInterior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lang="ja-JP" altLang="en-US" sz="2400" b="0" i="0" baseline="-2500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2400" b="0" i="0" baseline="-2500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155" y="142821"/>
            <a:ext cx="2012155" cy="194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725632" y="2124190"/>
            <a:ext cx="217719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sz="1600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sz="16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sz="160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sz="160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61150"/>
            <a:ext cx="2743200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900492" y="2832076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2C6EE-6985-2218-E43D-F545CA367361}"/>
              </a:ext>
            </a:extLst>
          </p:cNvPr>
          <p:cNvSpPr txBox="1"/>
          <p:nvPr/>
        </p:nvSpPr>
        <p:spPr>
          <a:xfrm>
            <a:off x="248552" y="4451093"/>
            <a:ext cx="119170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BD interpreted as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remainder</a:t>
            </a:r>
            <a:r>
              <a:rPr kumimoji="1" lang="en-US" altLang="ja-JP" sz="2400" dirty="0"/>
              <a:t> of a </a:t>
            </a:r>
            <a:r>
              <a:rPr kumimoji="1" lang="en-US" altLang="ja-JP" sz="2400" b="1" dirty="0"/>
              <a:t>first order Taylor expression </a:t>
            </a:r>
            <a:r>
              <a:rPr kumimoji="1" lang="en-US" altLang="ja-JP" sz="2400" dirty="0"/>
              <a:t>of 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) around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:</a:t>
            </a:r>
          </a:p>
          <a:p>
            <a:endParaRPr kumimoji="1" lang="en-US" altLang="ja-JP" sz="2800" dirty="0"/>
          </a:p>
          <a:p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39302-44FA-1C81-0DE9-A9E04054DFBE}"/>
              </a:ext>
            </a:extLst>
          </p:cNvPr>
          <p:cNvSpPr txBox="1"/>
          <p:nvPr/>
        </p:nvSpPr>
        <p:spPr>
          <a:xfrm>
            <a:off x="1102411" y="4989713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)+&lt;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&gt;+ </a:t>
            </a:r>
            <a:r>
              <a:rPr lang="en-US" altLang="ja-JP" sz="2400" b="1" dirty="0">
                <a:solidFill>
                  <a:srgbClr val="FF0000"/>
                </a:solidFill>
              </a:rPr>
              <a:t>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7289C-6A23-2EE5-36BD-F71A67CBC006}"/>
              </a:ext>
            </a:extLst>
          </p:cNvPr>
          <p:cNvSpPr txBox="1"/>
          <p:nvPr/>
        </p:nvSpPr>
        <p:spPr>
          <a:xfrm>
            <a:off x="5369941" y="5471549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Taylor remainder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UnderBrace">
            <a:extLst>
              <a:ext uri="{FF2B5EF4-FFF2-40B4-BE49-F238E27FC236}">
                <a16:creationId xmlns:a16="http://schemas.microsoft.com/office/drawing/2014/main" id="{C52A754C-D94C-AEF7-066C-2570B673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28" y="4864797"/>
            <a:ext cx="2086295" cy="84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67FD5A-3293-1825-EA42-A9336ADC930D}"/>
              </a:ext>
            </a:extLst>
          </p:cNvPr>
          <p:cNvSpPr txBox="1"/>
          <p:nvPr/>
        </p:nvSpPr>
        <p:spPr>
          <a:xfrm>
            <a:off x="94023" y="5842242"/>
            <a:ext cx="11905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Example of remainder: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Lagrange remainder </a:t>
            </a:r>
            <a:r>
              <a:rPr kumimoji="1" lang="en-US" altLang="ja-JP" sz="2000" dirty="0"/>
              <a:t>(smooth C</a:t>
            </a:r>
            <a:r>
              <a:rPr kumimoji="1" lang="en-US" altLang="ja-JP" sz="2000" baseline="30000" dirty="0"/>
              <a:t>2</a:t>
            </a:r>
            <a:r>
              <a:rPr kumimoji="1" lang="en-US" altLang="ja-JP" sz="2000" dirty="0"/>
              <a:t> generators): </a:t>
            </a:r>
            <a:r>
              <a:rPr lang="el-GR" altLang="ja-JP" sz="2000" b="1" i="0" dirty="0">
                <a:effectLst/>
              </a:rPr>
              <a:t>∇</a:t>
            </a:r>
            <a:r>
              <a:rPr lang="en-US" altLang="ja-JP" sz="2000" b="1" i="0" baseline="30000" dirty="0">
                <a:effectLst/>
              </a:rPr>
              <a:t>2</a:t>
            </a:r>
            <a:r>
              <a:rPr lang="en-US" altLang="ja-JP" sz="2000" b="1" i="0" dirty="0">
                <a:effectLst/>
              </a:rPr>
              <a:t>F SPD </a:t>
            </a:r>
            <a:r>
              <a:rPr lang="ja-JP" altLang="en-US" sz="2000" b="0" i="0" dirty="0">
                <a:effectLst/>
              </a:rPr>
              <a:t>⇒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r>
              <a:rPr lang="en-US" altLang="ja-JP" sz="2000" dirty="0"/>
              <a:t>B</a:t>
            </a:r>
            <a:r>
              <a:rPr lang="en-US" altLang="ja-JP" sz="2000" baseline="-25000" dirty="0"/>
              <a:t>F</a:t>
            </a:r>
            <a:r>
              <a:rPr lang="en-US" altLang="ja-JP" sz="2000" dirty="0"/>
              <a:t>(</a:t>
            </a:r>
            <a:r>
              <a:rPr lang="el-GR" altLang="ja-JP" sz="2000" i="0" dirty="0">
                <a:effectLst/>
              </a:rPr>
              <a:t>θ</a:t>
            </a:r>
            <a:r>
              <a:rPr lang="en-US" altLang="ja-JP" sz="2000" i="0" baseline="-25000" dirty="0">
                <a:effectLst/>
              </a:rPr>
              <a:t>1</a:t>
            </a:r>
            <a:r>
              <a:rPr lang="el-GR" altLang="ja-JP" sz="2000" i="0" dirty="0">
                <a:effectLst/>
              </a:rPr>
              <a:t> </a:t>
            </a:r>
            <a:r>
              <a:rPr lang="en-US" altLang="ja-JP" sz="2000" dirty="0"/>
              <a:t>:</a:t>
            </a:r>
            <a:r>
              <a:rPr lang="el-GR" altLang="ja-JP" sz="2000" i="0" dirty="0">
                <a:effectLst/>
              </a:rPr>
              <a:t> θ</a:t>
            </a:r>
            <a:r>
              <a:rPr lang="en-US" altLang="ja-JP" sz="2000" i="0" baseline="-25000" dirty="0">
                <a:effectLst/>
              </a:rPr>
              <a:t>2</a:t>
            </a:r>
            <a:r>
              <a:rPr lang="en-US" altLang="ja-JP" sz="2000" dirty="0"/>
              <a:t>)</a:t>
            </a:r>
            <a:r>
              <a:rPr lang="ja-JP" altLang="en-US" sz="2000" b="0" i="0" dirty="0">
                <a:effectLst/>
              </a:rPr>
              <a:t> ≥ </a:t>
            </a:r>
            <a:r>
              <a:rPr lang="en-US" altLang="ja-JP" sz="2000" i="0" dirty="0">
                <a:effectLst/>
              </a:rPr>
              <a:t>0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endParaRPr kumimoji="1" lang="ja-JP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D3855-D754-C4D3-519F-404779FEFC1A}"/>
              </a:ext>
            </a:extLst>
          </p:cNvPr>
          <p:cNvSpPr txBox="1"/>
          <p:nvPr/>
        </p:nvSpPr>
        <p:spPr>
          <a:xfrm>
            <a:off x="3255290" y="6259679"/>
            <a:ext cx="8426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½</a:t>
            </a:r>
            <a:r>
              <a:rPr lang="en-US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en-US" altLang="ja-JP" sz="2400" baseline="30000" dirty="0"/>
              <a:t>T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baseline="30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ja-JP" altLang="en-US" sz="2400" dirty="0"/>
              <a:t> ≥</a:t>
            </a:r>
            <a:r>
              <a:rPr lang="en-US" altLang="ja-JP" sz="2400" dirty="0"/>
              <a:t>0</a:t>
            </a:r>
            <a:r>
              <a:rPr lang="el-GR" altLang="ja-JP" sz="2400" dirty="0"/>
              <a:t> </a:t>
            </a:r>
            <a:r>
              <a:rPr lang="en-US" altLang="ja-JP" sz="2400" dirty="0"/>
              <a:t>,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 [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]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2A958B-3E59-65EB-1BB1-D7CEA44271B6}"/>
              </a:ext>
            </a:extLst>
          </p:cNvPr>
          <p:cNvSpPr txBox="1"/>
          <p:nvPr/>
        </p:nvSpPr>
        <p:spPr>
          <a:xfrm>
            <a:off x="484103" y="3567462"/>
            <a:ext cx="1154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Smooth measure of discrepancy, n</a:t>
            </a:r>
            <a:r>
              <a:rPr lang="en-US" altLang="ja-JP" sz="1800" dirty="0"/>
              <a:t>ot a metric distance</a:t>
            </a:r>
            <a:r>
              <a:rPr lang="en-US" altLang="ja-JP" dirty="0"/>
              <a:t> because it </a:t>
            </a:r>
            <a:r>
              <a:rPr lang="en-US" altLang="ja-JP" sz="1800" dirty="0"/>
              <a:t>violates the triangle inequality.</a:t>
            </a:r>
          </a:p>
          <a:p>
            <a:pPr marL="0" indent="0">
              <a:buNone/>
            </a:pPr>
            <a:r>
              <a:rPr lang="en-US" altLang="ja-JP" sz="1800" dirty="0"/>
              <a:t>BD is asymmetric when F is not quadratic function. </a:t>
            </a:r>
            <a:r>
              <a:rPr lang="en-US" altLang="ja-JP" dirty="0"/>
              <a:t> Hence the delimiter notation “:” instead of </a:t>
            </a:r>
            <a:r>
              <a:rPr lang="en-US" altLang="ja-JP" sz="1800" dirty="0"/>
              <a:t>B</a:t>
            </a:r>
            <a:r>
              <a:rPr lang="en-US" altLang="ja-JP" sz="1800" baseline="-25000" dirty="0"/>
              <a:t>F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54C2-2BD7-7DEA-061C-92C21B06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54406" y="2542238"/>
            <a:ext cx="5672635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Dual Bregman balls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FF90E-3693-E019-696C-CEB583D3A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94" y="4688696"/>
            <a:ext cx="7381087" cy="23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00606-C200-F557-DEF0-75C69E45B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85" y="32982"/>
            <a:ext cx="7967395" cy="4734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C8A8-E5F9-1AAB-F479-978AD1A3ACEE}"/>
              </a:ext>
            </a:extLst>
          </p:cNvPr>
          <p:cNvSpPr txBox="1"/>
          <p:nvPr/>
        </p:nvSpPr>
        <p:spPr>
          <a:xfrm>
            <a:off x="8972620" y="5395006"/>
            <a:ext cx="238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Example:</a:t>
            </a:r>
          </a:p>
          <a:p>
            <a:r>
              <a:rPr lang="en-US" altLang="ja-JP" dirty="0"/>
              <a:t>Shannon negentropy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421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E4E1-6DB4-8554-8918-FA864D3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9" y="23023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Thank you! 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C20A3-1788-FD4D-6FD7-8EC009D8D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4" y="2163096"/>
            <a:ext cx="11394357" cy="3699235"/>
          </a:xfrm>
        </p:spPr>
        <p:txBody>
          <a:bodyPr/>
          <a:lstStyle/>
          <a:p>
            <a:r>
              <a:rPr kumimoji="1" lang="en-US" altLang="ja-JP" dirty="0"/>
              <a:t>Consider space of representational BD balls (alpha-divergences)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8A5D-BA30-ACD4-17BF-9E76E588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0" y="2991003"/>
            <a:ext cx="10955580" cy="22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3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7663-BA9E-4FD5-705B-028EA168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A silver coin with a group of people&#10;&#10;AI-generated content may be incorrect.">
            <a:extLst>
              <a:ext uri="{FF2B5EF4-FFF2-40B4-BE49-F238E27FC236}">
                <a16:creationId xmlns:a16="http://schemas.microsoft.com/office/drawing/2014/main" id="{173EECEE-F860-FECD-46A4-F35103409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82" y="1936402"/>
            <a:ext cx="4351338" cy="4351338"/>
          </a:xfrm>
        </p:spPr>
      </p:pic>
      <p:pic>
        <p:nvPicPr>
          <p:cNvPr id="7" name="Picture 6" descr="A stone carving of people and a circle&#10;&#10;AI-generated content may be incorrect.">
            <a:extLst>
              <a:ext uri="{FF2B5EF4-FFF2-40B4-BE49-F238E27FC236}">
                <a16:creationId xmlns:a16="http://schemas.microsoft.com/office/drawing/2014/main" id="{CE977318-0591-F744-886D-86D352EA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80" y="2192866"/>
            <a:ext cx="5488940" cy="36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73DFD-CDF6-75C3-5D98-0B9C6762B678}"/>
              </a:ext>
            </a:extLst>
          </p:cNvPr>
          <p:cNvGrpSpPr/>
          <p:nvPr/>
        </p:nvGrpSpPr>
        <p:grpSpPr>
          <a:xfrm>
            <a:off x="555554" y="2042006"/>
            <a:ext cx="9748651" cy="4384082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64A5BA-D389-78A5-22CB-4D8F74FA5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182F95-3B61-8C7B-4434-9BEAFD7AD3DF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DAC09-D28E-E0CC-8120-D3DBCFD159A6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97BF29-B507-9323-E864-A58C2BF120B7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3BBFB-1AF4-FC58-4671-91DCDE6D3D75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E278C-0C15-A62F-D175-D943031E6EA1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194129-AE61-4D34-223C-0B47A4ADC4CA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99D93B6C-1769-34B3-52AE-EA273B327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30397B-356C-EB43-8C05-0F0C1527DE34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</p:spTree>
    <p:extLst>
      <p:ext uri="{BB962C8B-B14F-4D97-AF65-F5344CB8AC3E}">
        <p14:creationId xmlns:p14="http://schemas.microsoft.com/office/powerpoint/2010/main" val="47023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A0D31-3EE0-D1B2-2034-9F4F5331A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regman chord divergence B α,β F (θ1 : θ2). | Download Scientific  Diagram">
            <a:extLst>
              <a:ext uri="{FF2B5EF4-FFF2-40B4-BE49-F238E27FC236}">
                <a16:creationId xmlns:a16="http://schemas.microsoft.com/office/drawing/2014/main" id="{9A2D146D-A38A-0318-D347-FCB92BE0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658" y="2429755"/>
            <a:ext cx="5345749" cy="33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8B204C-8AB7-810E-9E06-FF62F71CDE9E}"/>
              </a:ext>
            </a:extLst>
          </p:cNvPr>
          <p:cNvGrpSpPr/>
          <p:nvPr/>
        </p:nvGrpSpPr>
        <p:grpSpPr>
          <a:xfrm>
            <a:off x="-65025" y="1483362"/>
            <a:ext cx="6653048" cy="2991953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AAF378-AB8F-27F2-E84B-DA31361F4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5D2E14A-C705-FF26-5DDB-335CD89A88B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753FDD-24CF-2832-4FE4-4E1AF8296B00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74791C-7419-2F09-9366-FA274DB51CE4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D7481-81BE-2B8E-84E7-022285551D38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39FD3D-64C5-77BB-8E61-51042C4E93A3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15617C-D33B-C9CA-87F6-BB1377412A55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118EF23E-E7EC-7C7D-FDB4-EC86F8B69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EF06AA-B283-17F9-2299-45EE4755C4C9}"/>
              </a:ext>
            </a:extLst>
          </p:cNvPr>
          <p:cNvSpPr txBox="1"/>
          <p:nvPr/>
        </p:nvSpPr>
        <p:spPr>
          <a:xfrm>
            <a:off x="129593" y="5596288"/>
            <a:ext cx="1162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D</a:t>
            </a:r>
            <a:r>
              <a:rPr kumimoji="1" lang="en-US" altLang="ja-JP" sz="2400" dirty="0"/>
              <a:t>esign novel divergences from graph of convex functions…</a:t>
            </a:r>
          </a:p>
          <a:p>
            <a:r>
              <a:rPr lang="en-US" altLang="ja-JP" sz="2400" dirty="0"/>
              <a:t>Example: </a:t>
            </a:r>
            <a:r>
              <a:rPr lang="en-US" altLang="ja-JP" sz="2400" b="1" dirty="0">
                <a:solidFill>
                  <a:srgbClr val="FF0000"/>
                </a:solidFill>
              </a:rPr>
              <a:t>Bregman chord divergence</a:t>
            </a:r>
            <a:r>
              <a:rPr lang="en-US" altLang="ja-JP" sz="2000" b="1" dirty="0">
                <a:solidFill>
                  <a:srgbClr val="FF0000"/>
                </a:solidFill>
              </a:rPr>
              <a:t> </a:t>
            </a:r>
            <a:r>
              <a:rPr lang="en-US" altLang="ja-JP" sz="2000" dirty="0"/>
              <a:t>with application: zero-order optimization in ML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54A53-AADC-C626-DDF8-DB1DEF13CABD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F395BC-50F5-17EA-6333-2E0A70365359}"/>
              </a:ext>
            </a:extLst>
          </p:cNvPr>
          <p:cNvSpPr/>
          <p:nvPr/>
        </p:nvSpPr>
        <p:spPr>
          <a:xfrm rot="1038889">
            <a:off x="4987461" y="3941283"/>
            <a:ext cx="1861121" cy="497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589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CDAEFF-F865-C0C4-4C78-5FD6FD42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86" y="-192211"/>
            <a:ext cx="1119396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Families of Bregman divergences: </a:t>
            </a:r>
            <a:r>
              <a:rPr lang="el-GR" altLang="ja-JP" sz="4000" b="1" dirty="0">
                <a:solidFill>
                  <a:srgbClr val="FF0000"/>
                </a:solidFill>
              </a:rPr>
              <a:t>β</a:t>
            </a:r>
            <a:r>
              <a:rPr lang="en-US" altLang="ja-JP" sz="4000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  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CEFD05-3CBC-64EC-229A-F04132D3D4F5}"/>
              </a:ext>
            </a:extLst>
          </p:cNvPr>
          <p:cNvSpPr txBox="1">
            <a:spLocks/>
          </p:cNvSpPr>
          <p:nvPr/>
        </p:nvSpPr>
        <p:spPr>
          <a:xfrm>
            <a:off x="285286" y="385688"/>
            <a:ext cx="11735728" cy="5638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en-US" altLang="ja-JP" b="1" i="1" dirty="0">
                <a:solidFill>
                  <a:srgbClr val="FF0000"/>
                </a:solidFill>
              </a:rPr>
              <a:t>squared Euclidean divergence</a:t>
            </a:r>
            <a:endParaRPr lang="en-US" altLang="ja-JP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ja-JP" altLang="en-US" b="1" i="1" dirty="0">
                <a:solidFill>
                  <a:srgbClr val="FF0000"/>
                </a:solidFill>
              </a:rPr>
              <a:t>（</a:t>
            </a:r>
            <a:r>
              <a:rPr lang="en-US" altLang="ja-JP" b="1" i="1" dirty="0">
                <a:solidFill>
                  <a:srgbClr val="FF0000"/>
                </a:solidFill>
              </a:rPr>
              <a:t>ext.) </a:t>
            </a:r>
            <a:r>
              <a:rPr lang="en-US" altLang="ja-JP" b="1" i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i="1" dirty="0">
                <a:solidFill>
                  <a:srgbClr val="FF0000"/>
                </a:solidFill>
              </a:rPr>
              <a:t> divergence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>
              <a:buFontTx/>
              <a:buChar char="-"/>
            </a:pPr>
            <a:r>
              <a:rPr lang="en-US" altLang="ja-JP" dirty="0"/>
              <a:t> </a:t>
            </a:r>
            <a:r>
              <a:rPr lang="en-US" altLang="ja-JP" b="1" i="1" dirty="0">
                <a:solidFill>
                  <a:srgbClr val="FF0000"/>
                </a:solidFill>
              </a:rPr>
              <a:t>Itakura-Saito divergence</a:t>
            </a:r>
            <a:endParaRPr lang="en-US" altLang="ja-JP" dirty="0"/>
          </a:p>
          <a:p>
            <a:pPr>
              <a:buFontTx/>
              <a:buChar char="-"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Bregman generator 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)=</a:t>
            </a:r>
            <a:r>
              <a:rPr lang="el-GR" altLang="ja-JP" dirty="0"/>
              <a:t> θ</a:t>
            </a:r>
            <a:r>
              <a:rPr lang="el-GR" altLang="ja-JP" baseline="30000" dirty="0"/>
              <a:t>β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 – </a:t>
            </a:r>
            <a:r>
              <a:rPr lang="el-GR" altLang="ja-JP" dirty="0"/>
              <a:t>θ</a:t>
            </a:r>
            <a:r>
              <a:rPr lang="en-US" altLang="ja-JP" dirty="0"/>
              <a:t>/ (</a:t>
            </a:r>
            <a:r>
              <a:rPr lang="el-GR" altLang="ja-JP" dirty="0"/>
              <a:t>β</a:t>
            </a:r>
            <a:r>
              <a:rPr lang="en-US" altLang="ja-JP" dirty="0"/>
              <a:t>-1) + 1/</a:t>
            </a:r>
            <a:r>
              <a:rPr lang="el-GR" altLang="ja-JP" dirty="0"/>
              <a:t> β</a:t>
            </a:r>
            <a:r>
              <a:rPr lang="en-US" altLang="ja-JP" dirty="0"/>
              <a:t>, </a:t>
            </a:r>
            <a:r>
              <a:rPr lang="el-GR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β ∈ </a:t>
            </a:r>
            <a:r>
              <a:rPr lang="en-US" altLang="ja-JP" b="1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R</a:t>
            </a:r>
            <a:r>
              <a:rPr lang="ja-JP" altLang="en-US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- {0, 1}</a:t>
            </a:r>
          </a:p>
          <a:p>
            <a:pPr marL="0" indent="0">
              <a:buNone/>
            </a:pPr>
            <a:endParaRPr lang="en-US" altLang="ja-JP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l-GR" altLang="ja-JP" dirty="0"/>
              <a:t>β</a:t>
            </a:r>
            <a:r>
              <a:rPr lang="en-US" altLang="ja-JP" dirty="0"/>
              <a:t>-divergence: B</a:t>
            </a:r>
            <a:r>
              <a:rPr lang="en-US" altLang="ja-JP" baseline="-25000" dirty="0"/>
              <a:t>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)= 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baseline="-25000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+ (</a:t>
            </a:r>
            <a:r>
              <a:rPr lang="el-GR" altLang="ja-JP" dirty="0"/>
              <a:t>β</a:t>
            </a:r>
            <a:r>
              <a:rPr lang="en-US" altLang="ja-JP" dirty="0"/>
              <a:t>-1) 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-</a:t>
            </a:r>
            <a:r>
              <a:rPr lang="el-GR" altLang="ja-JP" dirty="0"/>
              <a:t> β θ</a:t>
            </a:r>
            <a:r>
              <a:rPr lang="en-US" altLang="ja-JP" baseline="-25000" dirty="0"/>
              <a:t>1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baseline="30000" dirty="0"/>
              <a:t>-1)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</a:t>
            </a:r>
            <a:r>
              <a:rPr lang="en-US" altLang="ja-JP" baseline="30000" dirty="0"/>
              <a:t>  </a:t>
            </a:r>
            <a:r>
              <a:rPr lang="en-US" altLang="ja-JP" dirty="0"/>
              <a:t>, </a:t>
            </a:r>
            <a:r>
              <a:rPr lang="en-US" altLang="ja-JP" b="1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- {0, 1}</a:t>
            </a:r>
          </a:p>
          <a:p>
            <a:pPr marL="0" indent="0">
              <a:buNone/>
            </a:pPr>
            <a:endParaRPr lang="en-US" altLang="ja-JP" baseline="30000" dirty="0"/>
          </a:p>
          <a:p>
            <a:pPr marL="0" indent="0">
              <a:buNone/>
            </a:pPr>
            <a:endParaRPr lang="en-US" altLang="ja-JP" baseline="30000" dirty="0"/>
          </a:p>
          <a:p>
            <a:r>
              <a:rPr lang="en-US" altLang="ja-JP" dirty="0"/>
              <a:t>Allows one to unify various algorithms</a:t>
            </a:r>
          </a:p>
          <a:p>
            <a:r>
              <a:rPr lang="en-US" altLang="ja-JP" dirty="0"/>
              <a:t>Learn/tune scalar parameter</a:t>
            </a:r>
            <a:r>
              <a:rPr lang="el-GR" altLang="ja-JP" dirty="0"/>
              <a:t>β</a:t>
            </a:r>
            <a:r>
              <a:rPr lang="en-US" altLang="ja-JP" dirty="0"/>
              <a:t> depending on applications </a:t>
            </a:r>
            <a:r>
              <a:rPr lang="en-US" altLang="ja-JP"/>
              <a:t>&amp; datasets </a:t>
            </a:r>
            <a:r>
              <a:rPr lang="en-US" altLang="ja-JP" dirty="0"/>
              <a:t>(ad hoc </a:t>
            </a:r>
            <a:r>
              <a:rPr lang="el-GR" altLang="ja-JP" dirty="0"/>
              <a:t>β</a:t>
            </a:r>
            <a:r>
              <a:rPr lang="en-US" altLang="ja-JP" dirty="0"/>
              <a:t>) </a:t>
            </a:r>
          </a:p>
          <a:p>
            <a:endParaRPr lang="ja-JP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07E045-0769-762A-87C5-11370E69266C}"/>
              </a:ext>
            </a:extLst>
          </p:cNvPr>
          <p:cNvCxnSpPr/>
          <p:nvPr/>
        </p:nvCxnSpPr>
        <p:spPr>
          <a:xfrm flipV="1">
            <a:off x="7103327" y="746028"/>
            <a:ext cx="0" cy="270974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EA63AF-7066-4533-94FD-CF8B13C9BB96}"/>
              </a:ext>
            </a:extLst>
          </p:cNvPr>
          <p:cNvSpPr txBox="1"/>
          <p:nvPr/>
        </p:nvSpPr>
        <p:spPr>
          <a:xfrm>
            <a:off x="7350879" y="960110"/>
            <a:ext cx="3648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=2</a:t>
            </a:r>
            <a:endParaRPr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4911F-EB51-E83C-F79D-2DE1C023CFD3}"/>
              </a:ext>
            </a:extLst>
          </p:cNvPr>
          <p:cNvSpPr txBox="1"/>
          <p:nvPr/>
        </p:nvSpPr>
        <p:spPr>
          <a:xfrm>
            <a:off x="7350879" y="1752823"/>
            <a:ext cx="4014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=1</a:t>
            </a:r>
            <a:endParaRPr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060B5-458F-0118-1ECA-0D28DF47FC3E}"/>
              </a:ext>
            </a:extLst>
          </p:cNvPr>
          <p:cNvSpPr txBox="1"/>
          <p:nvPr/>
        </p:nvSpPr>
        <p:spPr>
          <a:xfrm>
            <a:off x="7268372" y="2542609"/>
            <a:ext cx="422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=0</a:t>
            </a:r>
            <a:r>
              <a:rPr lang="en-US" altLang="ja-JP" sz="2800" b="1" i="1" dirty="0">
                <a:solidFill>
                  <a:srgbClr val="FF0000"/>
                </a:solidFill>
              </a:rPr>
              <a:t> </a:t>
            </a:r>
            <a:endParaRPr lang="ja-JP" altLang="en-US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ABB100-82C8-DD0A-23C4-4759E7B3AD32}"/>
              </a:ext>
            </a:extLst>
          </p:cNvPr>
          <p:cNvSpPr/>
          <p:nvPr/>
        </p:nvSpPr>
        <p:spPr>
          <a:xfrm>
            <a:off x="6957386" y="113335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30B3F0-0517-944E-CD69-B6279884411C}"/>
              </a:ext>
            </a:extLst>
          </p:cNvPr>
          <p:cNvSpPr/>
          <p:nvPr/>
        </p:nvSpPr>
        <p:spPr>
          <a:xfrm>
            <a:off x="6957386" y="1852371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BA077B-D212-DFAB-A0F9-9ED9D9556D2D}"/>
              </a:ext>
            </a:extLst>
          </p:cNvPr>
          <p:cNvSpPr/>
          <p:nvPr/>
        </p:nvSpPr>
        <p:spPr>
          <a:xfrm>
            <a:off x="6957386" y="263622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618A4-0123-7C7A-A56C-360BC0C914E0}"/>
              </a:ext>
            </a:extLst>
          </p:cNvPr>
          <p:cNvGraphicFramePr>
            <a:graphicFrameLocks noGrp="1"/>
          </p:cNvGraphicFramePr>
          <p:nvPr/>
        </p:nvGraphicFramePr>
        <p:xfrm>
          <a:off x="123825" y="6128171"/>
          <a:ext cx="11944349" cy="1066800"/>
        </p:xfrm>
        <a:graphic>
          <a:graphicData uri="http://schemas.openxmlformats.org/drawingml/2006/table">
            <a:tbl>
              <a:tblPr/>
              <a:tblGrid>
                <a:gridCol w="11944349">
                  <a:extLst>
                    <a:ext uri="{9D8B030D-6E8A-4147-A177-3AD203B41FA5}">
                      <a16:colId xmlns:a16="http://schemas.microsoft.com/office/drawing/2014/main" val="107470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Imre </a:t>
                      </a:r>
                      <a:r>
                        <a:rPr kumimoji="1" lang="en-US" altLang="ja-JP" sz="1800" b="1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Csiszár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, "Why least squares and maximum entropy? An axiomatic approach to inference for linear inverse problems." </a:t>
                      </a:r>
                      <a:r>
                        <a:rPr lang="en-US" b="1" i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The annals of statistics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 19.4 (1991): 2032-2066.                        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[Theorem 4, page 2046]</a:t>
                      </a: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90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ja-JP" alt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1534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C8F47CF-1ED2-8154-A112-3F80E66F6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723" y="4339149"/>
            <a:ext cx="277806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609AC-D96B-BADD-8C4E-74F9DEACEC3A}"/>
              </a:ext>
            </a:extLst>
          </p:cNvPr>
          <p:cNvSpPr txBox="1"/>
          <p:nvPr/>
        </p:nvSpPr>
        <p:spPr>
          <a:xfrm>
            <a:off x="6657219" y="697881"/>
            <a:ext cx="932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dirty="0"/>
              <a:t>β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375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9262C-0B1C-94C9-FE6A-69BAE16B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80" y="3539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4"/>
                </a:solidFill>
              </a:rPr>
              <a:t>Generalized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Legendre transforms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(2009)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DCD35-7693-3674-E626-032B0A0F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36" y="3263383"/>
            <a:ext cx="9703651" cy="3628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E9836-01A0-D5A5-DDBC-BA116468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20" y="-498992"/>
            <a:ext cx="62484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5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0C7316-8A77-5B99-98F2-518C2A42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77" y="0"/>
            <a:ext cx="11995355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C912-78AD-3F3E-5942-7F0B2812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5" y="1325563"/>
            <a:ext cx="10401300" cy="1771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FB47C0-5B40-62F2-2A90-BAD62461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40" y="3279556"/>
            <a:ext cx="9305925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D4C00-D91E-B465-A3DC-F3938C3F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710" y="5361814"/>
            <a:ext cx="3514725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0979D-C634-186C-8789-02266EBF6FF5}"/>
              </a:ext>
            </a:extLst>
          </p:cNvPr>
          <p:cNvSpPr txBox="1"/>
          <p:nvPr/>
        </p:nvSpPr>
        <p:spPr>
          <a:xfrm>
            <a:off x="1771977" y="539275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81A7E-6F21-E977-DB04-57B6425D3786}"/>
              </a:ext>
            </a:extLst>
          </p:cNvPr>
          <p:cNvSpPr txBox="1"/>
          <p:nvPr/>
        </p:nvSpPr>
        <p:spPr>
          <a:xfrm>
            <a:off x="6768709" y="5392759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is the Legendre-Fenchel transform</a:t>
            </a:r>
            <a:endParaRPr kumimoji="1" lang="ja-JP" alt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B1F99F-F7E0-1ED1-A7D9-9A19B90F8113}"/>
              </a:ext>
            </a:extLst>
          </p:cNvPr>
          <p:cNvSpPr/>
          <p:nvPr/>
        </p:nvSpPr>
        <p:spPr>
          <a:xfrm>
            <a:off x="564545" y="1154124"/>
            <a:ext cx="10513357" cy="3943393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DC0D5C-B25A-28A4-9142-58934EE12C22}"/>
              </a:ext>
            </a:extLst>
          </p:cNvPr>
          <p:cNvSpPr txBox="1"/>
          <p:nvPr/>
        </p:nvSpPr>
        <p:spPr>
          <a:xfrm>
            <a:off x="3392129" y="6142037"/>
            <a:ext cx="9189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Shiri Artstein-Avidan and Vitali Milman. The concept of duality in convex analysis, and the</a:t>
            </a:r>
          </a:p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characterization of the Legendre transform. 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TI10"/>
              </a:rPr>
              <a:t>Annals of mathematics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, 169:661–674, 2009.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5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CC0-3B50-6B41-F4EC-032F36F9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-136321"/>
            <a:ext cx="11926529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070DF-1F24-2756-D6C3-71B285F5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918312"/>
            <a:ext cx="1074420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58FC8-2EE4-58EA-56CB-5A254B39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735" y="2237157"/>
            <a:ext cx="351472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E51B46-C29F-16DA-CD4C-E37598E2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88" y="3653575"/>
            <a:ext cx="4003040" cy="500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1D8DFE-E926-2A7A-4117-5D60187C5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" y="4481433"/>
            <a:ext cx="91440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3D824E-C3E4-2EA2-BBDC-65DA558F2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35" y="3653575"/>
            <a:ext cx="6296025" cy="447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355B5D-00C3-19DF-CB6D-DB9596862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040" y="5115328"/>
            <a:ext cx="5867400" cy="752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B17D7F-C320-9254-A9AA-5E983A638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533" y="5763028"/>
            <a:ext cx="1291907" cy="545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6DADBD-401F-2D75-BC11-67A40A995B02}"/>
              </a:ext>
            </a:extLst>
          </p:cNvPr>
          <p:cNvSpPr txBox="1"/>
          <p:nvPr/>
        </p:nvSpPr>
        <p:spPr>
          <a:xfrm>
            <a:off x="10091911" y="6527425"/>
            <a:ext cx="2163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Lucida Grande"/>
              </a:rPr>
              <a:t>arXiv:2507.20577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7242A-9509-94CA-841E-0A095F3E2210}"/>
              </a:ext>
            </a:extLst>
          </p:cNvPr>
          <p:cNvSpPr txBox="1"/>
          <p:nvPr/>
        </p:nvSpPr>
        <p:spPr>
          <a:xfrm>
            <a:off x="6533002" y="2268102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A1F8B-1E7B-DAC6-86B2-B5924F0E36B1}"/>
              </a:ext>
            </a:extLst>
          </p:cNvPr>
          <p:cNvSpPr txBox="1"/>
          <p:nvPr/>
        </p:nvSpPr>
        <p:spPr>
          <a:xfrm>
            <a:off x="975688" y="3063374"/>
            <a:ext cx="1046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Affine-deformed convex functions of both argument and returned value remain convex:</a:t>
            </a:r>
            <a:endParaRPr kumimoji="1" lang="ja-JP" alt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574EF3-BEAA-D7F5-95E3-7A5364826293}"/>
              </a:ext>
            </a:extLst>
          </p:cNvPr>
          <p:cNvSpPr/>
          <p:nvPr/>
        </p:nvSpPr>
        <p:spPr>
          <a:xfrm>
            <a:off x="1504335" y="4436690"/>
            <a:ext cx="10028904" cy="1944445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6D7C-09B5-CE0A-BE4E-96D4C7DC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B1D49-F83F-3EE7-E7ED-7542E42D6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8F7FA-F6BE-FFD1-6022-0258B25B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20"/>
            <a:ext cx="12192000" cy="62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9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10EF-007B-748D-8E3C-246935B7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36" y="0"/>
            <a:ext cx="1207677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BDs: A </a:t>
            </a:r>
            <a:r>
              <a:rPr lang="en-US" altLang="ja-JP" sz="4000" b="1" dirty="0">
                <a:solidFill>
                  <a:schemeClr val="accent4"/>
                </a:solidFill>
              </a:rPr>
              <a:t>v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ersatile class of dissimilarities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ja-JP" sz="3800" dirty="0"/>
                  <a:t>Bregman divergences unify various distortions in applications </a:t>
                </a:r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>
                    <a:solidFill>
                      <a:srgbClr val="FF0000"/>
                    </a:solidFill>
                  </a:rPr>
                  <a:t>squared Euclidean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½ </a:t>
                </a:r>
                <a:r>
                  <a:rPr lang="el-GR" altLang="ja-JP" dirty="0"/>
                  <a:t>θ</a:t>
                </a:r>
                <a14:m>
                  <m:oMath xmlns:m="http://schemas.openxmlformats.org/officeDocument/2006/math">
                    <m:r>
                      <a:rPr lang="en-US" altLang="ja-JP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</a:t>
                </a:r>
                <a:r>
                  <a:rPr lang="en-US" altLang="ja-JP" dirty="0"/>
                  <a:t>Q 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Quadratic negentropy</a:t>
                </a:r>
                <a:r>
                  <a:rPr lang="en-US" altLang="ja-JP" dirty="0"/>
                  <a:t>:</a:t>
                </a:r>
                <a:endParaRPr lang="en-US" altLang="ja-JP" i="1" dirty="0"/>
              </a:p>
              <a:p>
                <a:pPr>
                  <a:buFontTx/>
                  <a:buChar char="-"/>
                </a:pPr>
                <a:endParaRPr lang="en-US" altLang="ja-JP" i="1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1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-25000" dirty="0"/>
                  <a:t>2</a:t>
                </a:r>
                <a:r>
                  <a:rPr lang="en-US" altLang="ja-JP" dirty="0"/>
                  <a:t>) = ½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b="0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 </a:t>
                </a:r>
                <a:r>
                  <a:rPr lang="en-US" altLang="ja-JP" dirty="0"/>
                  <a:t>Q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 = ½ || 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b="0" i="0" baseline="-25000" dirty="0" smtClean="0"/>
                      <m:t> </m:t>
                    </m:r>
                    <m:r>
                      <m:rPr>
                        <m:nor/>
                      </m:rPr>
                      <a:rPr lang="en-US" altLang="ja-JP" dirty="0"/>
                      <m:t>||</m:t>
                    </m:r>
                  </m:oMath>
                </a14:m>
                <a:r>
                  <a:rPr lang="en-US" altLang="ja-JP" i="1" baseline="30000" dirty="0"/>
                  <a:t>2 </a:t>
                </a:r>
                <a:r>
                  <a:rPr lang="en-US" altLang="ja-JP" baseline="-25000" dirty="0"/>
                  <a:t>Q</a:t>
                </a:r>
                <a:endParaRPr lang="en-US" altLang="ja-JP" i="1" baseline="-25000" dirty="0"/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 err="1">
                    <a:solidFill>
                      <a:srgbClr val="FF0000"/>
                    </a:solidFill>
                  </a:rPr>
                  <a:t>Kullback-Leibler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Shannon negentropy</a:t>
                </a:r>
                <a:r>
                  <a:rPr lang="en-US" altLang="ja-JP" dirty="0"/>
                  <a:t>: 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>
                    <a:solidFill>
                      <a:srgbClr val="202124"/>
                    </a:solidFill>
                  </a:rPr>
                  <a:t>{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+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’-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   </a:t>
                </a:r>
                <a:r>
                  <a:rPr lang="en-US" altLang="ja-JP" dirty="0"/>
                  <a:t>} =</a:t>
                </a:r>
                <a:r>
                  <a:rPr lang="en-US" altLang="ja-JP" baseline="30000" dirty="0"/>
                  <a:t> 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</a:t>
                </a:r>
              </a:p>
              <a:p>
                <a:pPr marL="0" indent="0">
                  <a:buNone/>
                </a:pPr>
                <a:endParaRPr lang="en-US" altLang="ja-JP" dirty="0"/>
              </a:p>
              <a:p>
                <a:pPr>
                  <a:buFontTx/>
                  <a:buChar char="-"/>
                </a:pPr>
                <a:r>
                  <a:rPr lang="en-US" altLang="ja-JP" dirty="0"/>
                  <a:t> 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Itakura-Saito divergence 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/>
                  <a:t>-log(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Burg negentropy</a:t>
                </a:r>
                <a:r>
                  <a:rPr lang="en-US" altLang="ja-JP" dirty="0"/>
                  <a:t>: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n-US" altLang="ja-JP" baseline="-25000" dirty="0">
                    <a:solidFill>
                      <a:srgbClr val="202124"/>
                    </a:solidFill>
                  </a:rPr>
                  <a:t>  </a:t>
                </a:r>
                <a:r>
                  <a:rPr lang="en-US" altLang="ja-JP" dirty="0"/>
                  <a:t>{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– log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-1 }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  <a:blipFill>
                <a:blip r:embed="rId3"/>
                <a:stretch>
                  <a:fillRect l="-1284" t="-3628" r="-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C02E93DB-E58D-2D98-90C8-F14B5D94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341" y="4039829"/>
            <a:ext cx="1193181" cy="11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AAA0319E-BB39-F875-BFF8-EC7CF461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55" y="5572508"/>
            <a:ext cx="1369954" cy="11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089BFED4-2146-1C19-D0E9-8D59DC4E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680" y="2471287"/>
            <a:ext cx="916502" cy="9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20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147876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learning…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is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 </a:t>
            </a:r>
            <a:r>
              <a:rPr kumimoji="1" lang="en-US" altLang="ja-JP" b="1" dirty="0">
                <a:solidFill>
                  <a:srgbClr val="FF0000"/>
                </a:solidFill>
              </a:rPr>
              <a:t>natural exponential family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 err="1">
                <a:solidFill>
                  <a:schemeClr val="accent4"/>
                </a:solidFill>
              </a:rPr>
              <a:t>F</a:t>
            </a:r>
            <a:r>
              <a:rPr lang="en-US" altLang="ja-JP" b="1" baseline="30000" dirty="0" err="1">
                <a:solidFill>
                  <a:schemeClr val="accent4"/>
                </a:solidFill>
              </a:rPr>
              <a:t>rev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</a:p>
          <a:p>
            <a:pPr marL="0" indent="0">
              <a:buNone/>
            </a:pPr>
            <a:endParaRPr lang="en-US" altLang="ja-JP" sz="28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5278785" y="3336951"/>
            <a:ext cx="598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Source Sans Pro" panose="020B0503030403020204" pitchFamily="34" charset="0"/>
              </a:rPr>
              <a:t>with densities p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2065610" y="5285997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8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E7C9-0E4A-72C5-3C55-6CD349D3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9" y="0"/>
            <a:ext cx="11987561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Relative entropy between Gaussian distributions?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C8B0-3EDC-B0FD-0A91-3DE9A2CA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03" y="1223459"/>
            <a:ext cx="11896593" cy="4586326"/>
          </a:xfrm>
        </p:spPr>
        <p:txBody>
          <a:bodyPr/>
          <a:lstStyle/>
          <a:p>
            <a:r>
              <a:rPr kumimoji="1" lang="en-US" altLang="ja-JP" b="1" dirty="0"/>
              <a:t>Relative entropy </a:t>
            </a:r>
            <a:r>
              <a:rPr lang="en-US" altLang="ja-JP" dirty="0"/>
              <a:t>=</a:t>
            </a:r>
            <a:r>
              <a:rPr kumimoji="1" lang="en-US" altLang="ja-JP" dirty="0"/>
              <a:t> </a:t>
            </a:r>
            <a:r>
              <a:rPr kumimoji="1" lang="en-US" altLang="ja-JP" b="1" dirty="0"/>
              <a:t>cross-entropy</a:t>
            </a:r>
            <a:r>
              <a:rPr kumimoji="1" lang="en-US" altLang="ja-JP" dirty="0"/>
              <a:t> minus </a:t>
            </a:r>
            <a:r>
              <a:rPr kumimoji="1" lang="en-US" altLang="ja-JP" b="1" dirty="0"/>
              <a:t>entropy</a:t>
            </a:r>
            <a:r>
              <a:rPr kumimoji="1" lang="en-US" altLang="ja-JP" dirty="0"/>
              <a:t>, a dissimilarity measure in information theory, statistics, ML, etc.</a:t>
            </a:r>
          </a:p>
          <a:p>
            <a:pPr marL="0" indent="0">
              <a:buNone/>
            </a:pPr>
            <a:r>
              <a:rPr lang="en-US" altLang="ja-JP" dirty="0"/>
              <a:t>        called </a:t>
            </a:r>
            <a:r>
              <a:rPr lang="en-US" altLang="ja-JP" b="1" dirty="0" err="1"/>
              <a:t>Kullback-Leibler</a:t>
            </a:r>
            <a:r>
              <a:rPr lang="en-US" altLang="ja-JP" b="1" dirty="0"/>
              <a:t> divergence (KLD) </a:t>
            </a:r>
            <a:r>
              <a:rPr lang="en-US" altLang="ja-JP" dirty="0"/>
              <a:t>in information theory</a:t>
            </a:r>
            <a:r>
              <a:rPr lang="en-US" altLang="ja-JP" b="1" dirty="0"/>
              <a:t>: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r>
              <a:rPr lang="en-US" altLang="ja-JP" sz="2400" i="1" dirty="0"/>
              <a:t>How to calculate the KLD between multivariate Gaussian distributions?</a:t>
            </a:r>
            <a:endParaRPr kumimoji="1" lang="ja-JP" altLang="en-US" sz="2400" i="1" dirty="0"/>
          </a:p>
        </p:txBody>
      </p:sp>
      <p:pic>
        <p:nvPicPr>
          <p:cNvPr id="4" name="Picture 2" descr="Image result for kullback-leibler divergence formula">
            <a:extLst>
              <a:ext uri="{FF2B5EF4-FFF2-40B4-BE49-F238E27FC236}">
                <a16:creationId xmlns:a16="http://schemas.microsoft.com/office/drawing/2014/main" id="{50085C7A-CA45-0BA0-B9F8-A16D1EF4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4" y="2772732"/>
            <a:ext cx="2997991" cy="112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D02F2-3DCC-318F-0EDC-62025CAF4E84}"/>
              </a:ext>
            </a:extLst>
          </p:cNvPr>
          <p:cNvSpPr txBox="1"/>
          <p:nvPr/>
        </p:nvSpPr>
        <p:spPr>
          <a:xfrm>
            <a:off x="6900057" y="3686145"/>
            <a:ext cx="4552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KLD integrals </a:t>
            </a:r>
            <a:r>
              <a:rPr lang="ja-JP" altLang="en-US" sz="20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∫ 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is non-trivial but….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AutoShape 4" descr="Output image">
            <a:extLst>
              <a:ext uri="{FF2B5EF4-FFF2-40B4-BE49-F238E27FC236}">
                <a16:creationId xmlns:a16="http://schemas.microsoft.com/office/drawing/2014/main" id="{F4B3C477-DAD9-05A0-786C-41398E7AB5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6" descr="Output image">
            <a:extLst>
              <a:ext uri="{FF2B5EF4-FFF2-40B4-BE49-F238E27FC236}">
                <a16:creationId xmlns:a16="http://schemas.microsoft.com/office/drawing/2014/main" id="{FF35AB4C-B955-FD9B-94B7-C67F49143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" name="AutoShape 8" descr="Output image">
            <a:extLst>
              <a:ext uri="{FF2B5EF4-FFF2-40B4-BE49-F238E27FC236}">
                <a16:creationId xmlns:a16="http://schemas.microsoft.com/office/drawing/2014/main" id="{E6AC18B1-8218-1F33-FCE5-8B6CB24D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418D3-BCF1-AB93-408A-43F6C0354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3" y="4636622"/>
            <a:ext cx="2144266" cy="2043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13A91-6B8D-C6E3-6F32-E67F8AFC0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872" y="5901951"/>
            <a:ext cx="9135599" cy="936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EC9DC0-CD16-83E5-609A-06A919CD3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234" y="4636622"/>
            <a:ext cx="5012509" cy="13255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0CEAFB-514B-4614-3BDC-DB165171258A}"/>
              </a:ext>
            </a:extLst>
          </p:cNvPr>
          <p:cNvSpPr txBox="1"/>
          <p:nvPr/>
        </p:nvSpPr>
        <p:spPr>
          <a:xfrm>
            <a:off x="4660761" y="2777093"/>
            <a:ext cx="6001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D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sz="2400" b="1" dirty="0">
                <a:solidFill>
                  <a:srgbClr val="FF0000"/>
                </a:solidFill>
              </a:rPr>
              <a:t>[p(x):q(x)]=</a:t>
            </a:r>
            <a:r>
              <a:rPr lang="ja-JP" altLang="en-US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 ∫ 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p(x) log (p(x)/q(x)) d</a:t>
            </a:r>
            <a:r>
              <a:rPr lang="el-GR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μ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(x)</a:t>
            </a:r>
            <a:endParaRPr lang="en-US" altLang="ja-JP" sz="2400" dirty="0"/>
          </a:p>
          <a:p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AE134-F991-9BDC-59B4-DBB49942C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920" y="3363364"/>
            <a:ext cx="795693" cy="793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0530ED-B4A2-623A-487C-2BDB4DA0B9B3}"/>
              </a:ext>
            </a:extLst>
          </p:cNvPr>
          <p:cNvSpPr txBox="1"/>
          <p:nvPr/>
        </p:nvSpPr>
        <p:spPr>
          <a:xfrm>
            <a:off x="6299754" y="5762130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We need </a:t>
            </a:r>
            <a:r>
              <a:rPr lang="en-US" altLang="ja-JP" sz="20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xpectation </a:t>
            </a:r>
            <a:r>
              <a:rPr kumimoji="1" lang="en-US" altLang="ja-JP" sz="2000" b="1" dirty="0" err="1">
                <a:solidFill>
                  <a:srgbClr val="FF0000"/>
                </a:solidFill>
              </a:rPr>
              <a:t>wrt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 p(x) of this term !?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7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" y="-192482"/>
            <a:ext cx="1186586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BDs first impacts in ML: Link with </a:t>
            </a:r>
            <a:r>
              <a:rPr lang="en-US" altLang="ja-JP" sz="4000" b="1" dirty="0">
                <a:solidFill>
                  <a:schemeClr val="accent4"/>
                </a:solidFill>
              </a:rPr>
              <a:t>e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xponential families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" y="843120"/>
            <a:ext cx="11695176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[p(x):q(x)]=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4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can be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lang="en-US" altLang="ja-JP" dirty="0">
                <a:latin typeface="Source Sans Pro" panose="020B0503030403020204" pitchFamily="34" charset="0"/>
              </a:rPr>
              <a:t>with densities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p(x|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= exp( &lt;t(x),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&gt;-F(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)</a:t>
            </a:r>
            <a:endParaRPr kumimoji="1" lang="en-US" altLang="ja-JP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/>
              <a:t>B</a:t>
            </a:r>
            <a:r>
              <a:rPr lang="en-US" altLang="ja-JP" b="1" baseline="-25000" dirty="0" err="1"/>
              <a:t>F</a:t>
            </a:r>
            <a:r>
              <a:rPr lang="en-US" altLang="ja-JP" b="1" baseline="30000" dirty="0" err="1"/>
              <a:t>rev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/>
              <a:t>) :=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b="1" dirty="0"/>
              <a:t>) 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chemeClr val="accent4"/>
                </a:solidFill>
              </a:rPr>
              <a:t>   </a:t>
            </a:r>
            <a:r>
              <a:rPr lang="en-US" altLang="ja-JP" dirty="0"/>
              <a:t>w</a:t>
            </a:r>
            <a:r>
              <a:rPr kumimoji="1" lang="en-US" altLang="ja-JP" dirty="0"/>
              <a:t>here F is the </a:t>
            </a:r>
            <a:r>
              <a:rPr kumimoji="1" lang="en-US" altLang="ja-JP" b="1" dirty="0"/>
              <a:t>cumulant function </a:t>
            </a:r>
            <a:r>
              <a:rPr kumimoji="1" lang="en-US" altLang="ja-JP" dirty="0"/>
              <a:t>(log partition/log Laplace function)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en-US" altLang="ja-JP" sz="3000" b="1" dirty="0"/>
              <a:t>= B</a:t>
            </a:r>
            <a:r>
              <a:rPr lang="en-US" altLang="ja-JP" sz="3000" b="1" baseline="-25000" dirty="0"/>
              <a:t>F</a:t>
            </a:r>
            <a:r>
              <a:rPr lang="en-US" altLang="ja-JP" sz="3000" b="1" dirty="0"/>
              <a:t>(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3000" b="1" dirty="0"/>
              <a:t>: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3000" b="1" dirty="0"/>
              <a:t>)  </a:t>
            </a:r>
          </a:p>
          <a:p>
            <a:pPr marL="0" indent="0">
              <a:buNone/>
            </a:pP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BDs </a:t>
            </a:r>
            <a:r>
              <a:rPr lang="en-US" altLang="ja-JP" sz="2800" b="1" i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wrt</a:t>
            </a: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 CFs between parameters = reverse KLD distributions</a:t>
            </a: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387096" y="5676626"/>
            <a:ext cx="6835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Bypass the</a:t>
            </a:r>
            <a:r>
              <a:rPr lang="ja-JP" altLang="en-US" sz="32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32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800" dirty="0"/>
          </a:p>
          <a:p>
            <a:endParaRPr kumimoji="1" lang="ja-JP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0FB608-A2CF-78A6-1A0D-820154B0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995" y="4678719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4F5DCF-29B7-98A0-1882-A111ABF04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69" y="1539989"/>
            <a:ext cx="701119" cy="6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FC1A-F9A8-3137-8628-C13FD898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17180"/>
            <a:ext cx="11506200" cy="132556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accent4"/>
                </a:solidFill>
              </a:rPr>
              <a:t>Example: KLD between Gaussians from BD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D4A77-F799-8A77-04D2-6CF8740C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" y="2347906"/>
            <a:ext cx="7936918" cy="93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A8D18-F4EB-59D1-2FED-79F9658C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64" y="3429000"/>
            <a:ext cx="6475728" cy="581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1BE3D-63F0-EB70-6FF0-8345B984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7" y="4161227"/>
            <a:ext cx="6829986" cy="799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62B78-73DC-A859-D528-5AC22E10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3" y="5088163"/>
            <a:ext cx="2074741" cy="472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D48A2-D09D-6A98-0D82-6A5E3071A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233" y="4200714"/>
            <a:ext cx="4598768" cy="720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DEE33B-21B0-DA3E-7696-DC265F95A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94" y="1372257"/>
            <a:ext cx="8193492" cy="75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682F81-6AF9-EB8C-6D5F-E5B49F54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227" y="5096676"/>
            <a:ext cx="3799647" cy="4726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5C0BB3-F845-AE8E-D99C-6ACCF5FE1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23" y="5963219"/>
            <a:ext cx="10197227" cy="72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48B78-5FDC-15AF-7C8C-AA42C54BD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499" y="4961028"/>
            <a:ext cx="4314974" cy="77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40DD7-D1C6-4FC5-B7F0-43A1A5A3FA33}"/>
              </a:ext>
            </a:extLst>
          </p:cNvPr>
          <p:cNvSpPr txBox="1"/>
          <p:nvPr/>
        </p:nvSpPr>
        <p:spPr>
          <a:xfrm>
            <a:off x="1566042" y="8625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1800" b="1" dirty="0"/>
              <a:t>D</a:t>
            </a:r>
            <a:r>
              <a:rPr lang="en-US" altLang="ja-JP" sz="1800" b="1" baseline="-25000" dirty="0"/>
              <a:t>KL</a:t>
            </a:r>
            <a:r>
              <a:rPr lang="en-US" altLang="ja-JP" sz="1800" b="1" dirty="0"/>
              <a:t>[p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 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] = B</a:t>
            </a:r>
            <a:r>
              <a:rPr lang="en-US" altLang="ja-JP" sz="1800" b="1" baseline="-25000" dirty="0"/>
              <a:t>F</a:t>
            </a:r>
            <a:r>
              <a:rPr lang="en-US" altLang="ja-JP" sz="1800" b="1" dirty="0"/>
              <a:t>(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1800" b="1" dirty="0"/>
              <a:t>)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1287D-F542-5B8C-9348-CB6B6ACD6589}"/>
              </a:ext>
            </a:extLst>
          </p:cNvPr>
          <p:cNvSpPr txBox="1"/>
          <p:nvPr/>
        </p:nvSpPr>
        <p:spPr>
          <a:xfrm>
            <a:off x="5871003" y="8338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Source Sans Pro" panose="020B0503030403020204" pitchFamily="34" charset="0"/>
              </a:rPr>
              <a:t>p(x|</a:t>
            </a:r>
            <a:r>
              <a:rPr lang="el-GR" altLang="ja-JP" b="1" dirty="0">
                <a:latin typeface="Source Sans Pro" panose="020B0503030403020204" pitchFamily="34" charset="0"/>
              </a:rPr>
              <a:t> θ</a:t>
            </a:r>
            <a:r>
              <a:rPr lang="en-US" altLang="ja-JP" b="1" dirty="0">
                <a:latin typeface="Source Sans Pro" panose="020B0503030403020204" pitchFamily="34" charset="0"/>
              </a:rPr>
              <a:t>) = exp( &lt;t(x),</a:t>
            </a:r>
            <a:r>
              <a:rPr lang="el-GR" altLang="ja-JP" b="1" dirty="0">
                <a:latin typeface="Source Sans Pro" panose="020B0503030403020204" pitchFamily="34" charset="0"/>
              </a:rPr>
              <a:t> θ </a:t>
            </a:r>
            <a:r>
              <a:rPr lang="en-US" altLang="ja-JP" b="1" dirty="0">
                <a:latin typeface="Source Sans Pro" panose="020B0503030403020204" pitchFamily="34" charset="0"/>
              </a:rPr>
              <a:t>&gt;-F(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latin typeface="Source Sans Pro" panose="020B0503030403020204" pitchFamily="34" charset="0"/>
              </a:rPr>
              <a:t>) )</a:t>
            </a:r>
            <a:endParaRPr kumimoji="1" lang="en-US" altLang="ja-JP" b="1" dirty="0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25BC677D-35C5-6469-A3FD-505B16305ED9}"/>
              </a:ext>
            </a:extLst>
          </p:cNvPr>
          <p:cNvSpPr/>
          <p:nvPr/>
        </p:nvSpPr>
        <p:spPr>
          <a:xfrm>
            <a:off x="224998" y="1027499"/>
            <a:ext cx="562794" cy="5830501"/>
          </a:xfrm>
          <a:prstGeom prst="curvedRightArrow">
            <a:avLst>
              <a:gd name="adj1" fmla="val 21449"/>
              <a:gd name="adj2" fmla="val 153900"/>
              <a:gd name="adj3" fmla="val 25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8D192-5251-70F2-A67A-06492595E23A}"/>
              </a:ext>
            </a:extLst>
          </p:cNvPr>
          <p:cNvSpPr txBox="1"/>
          <p:nvPr/>
        </p:nvSpPr>
        <p:spPr>
          <a:xfrm>
            <a:off x="363608" y="3520272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Non-unique canonical decomposition: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530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06B3-96BD-0723-01D1-293D02CF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81" y="-147115"/>
            <a:ext cx="1178019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Representational Bregman divergences (2009)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EA706-7182-2397-BAB5-C44C8FFB7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22" y="951880"/>
            <a:ext cx="11908277" cy="550445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In fact, we </a:t>
            </a:r>
            <a:r>
              <a:rPr lang="en-US" altLang="ja-JP" dirty="0"/>
              <a:t>u</a:t>
            </a:r>
            <a:r>
              <a:rPr kumimoji="1" lang="en-US" altLang="ja-JP" dirty="0"/>
              <a:t>sed a </a:t>
            </a:r>
            <a:r>
              <a:rPr kumimoji="1" lang="en-US" altLang="ja-JP" b="1" dirty="0">
                <a:solidFill>
                  <a:srgbClr val="FF0000"/>
                </a:solidFill>
              </a:rPr>
              <a:t>representation function </a:t>
            </a:r>
            <a:r>
              <a:rPr kumimoji="1" lang="en-US" altLang="ja-JP" dirty="0"/>
              <a:t>R</a:t>
            </a:r>
            <a:r>
              <a:rPr lang="en-US" altLang="ja-JP" dirty="0"/>
              <a:t>   (e.g., 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(</a:t>
            </a:r>
            <a:r>
              <a:rPr lang="el-GR" altLang="ja-JP" dirty="0">
                <a:latin typeface="Google Sans"/>
              </a:rPr>
              <a:t>λ </a:t>
            </a:r>
            <a:r>
              <a:rPr lang="en-US" altLang="ja-JP" dirty="0"/>
              <a:t>)) for </a:t>
            </a:r>
          </a:p>
          <a:p>
            <a:pPr marL="0" indent="0">
              <a:buNone/>
            </a:pPr>
            <a:r>
              <a:rPr lang="en-US" altLang="ja-JP" dirty="0"/>
              <a:t>Calculating the KLD between two multivariate normal distributions:</a:t>
            </a:r>
          </a:p>
          <a:p>
            <a:pPr marL="0" indent="0">
              <a:buNone/>
            </a:pPr>
            <a:r>
              <a:rPr lang="en-US" altLang="ja-JP" sz="2800" dirty="0"/>
              <a:t>B</a:t>
            </a:r>
            <a:r>
              <a:rPr lang="en-US" altLang="ja-JP" sz="2800" baseline="-25000" dirty="0"/>
              <a:t>F,R</a:t>
            </a:r>
            <a:r>
              <a:rPr lang="en-US" altLang="ja-JP" sz="2800" dirty="0"/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):=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):R(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))</a:t>
            </a:r>
          </a:p>
          <a:p>
            <a:pPr marL="0" indent="0">
              <a:buNone/>
            </a:pPr>
            <a:r>
              <a:rPr lang="en-US" altLang="ja-JP" sz="2800" dirty="0"/>
              <a:t>                   =  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))-F(R(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))-&lt;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dirty="0"/>
              <a:t>R</a:t>
            </a:r>
            <a:r>
              <a:rPr lang="en-US" altLang="ja-JP" sz="2800" i="0" dirty="0">
                <a:effectLst/>
              </a:rPr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–R(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 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,</a:t>
            </a:r>
            <a:r>
              <a:rPr lang="el-GR" altLang="ja-JP" sz="2800" i="0" dirty="0">
                <a:effectLst/>
              </a:rPr>
              <a:t>∇</a:t>
            </a:r>
            <a:r>
              <a:rPr lang="en-US" altLang="ja-JP" sz="2800" i="0" dirty="0">
                <a:effectLst/>
              </a:rPr>
              <a:t>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dirty="0"/>
              <a:t> )</a:t>
            </a:r>
            <a:r>
              <a:rPr lang="en-US" altLang="ja-JP" sz="2800" i="0" baseline="-25000" dirty="0">
                <a:effectLst/>
              </a:rPr>
              <a:t> </a:t>
            </a:r>
            <a:r>
              <a:rPr lang="en-US" altLang="ja-JP" sz="2800" dirty="0"/>
              <a:t>&gt;</a:t>
            </a:r>
          </a:p>
          <a:p>
            <a:pPr marL="0" indent="0">
              <a:buNone/>
            </a:pPr>
            <a:r>
              <a:rPr lang="en-US" altLang="ja-JP" sz="2400" dirty="0"/>
              <a:t>         Note that F</a:t>
            </a:r>
            <a:r>
              <a:rPr lang="ja-JP" altLang="en-US" sz="2400" i="0" dirty="0">
                <a:solidFill>
                  <a:srgbClr val="202122"/>
                </a:solidFill>
                <a:effectLst/>
              </a:rPr>
              <a:t>∘</a:t>
            </a:r>
            <a:r>
              <a:rPr lang="en-US" altLang="ja-JP" sz="2400" dirty="0">
                <a:solidFill>
                  <a:srgbClr val="202122"/>
                </a:solidFill>
              </a:rPr>
              <a:t>R</a:t>
            </a:r>
            <a:r>
              <a:rPr lang="en-US" altLang="ja-JP" sz="2400" i="0" dirty="0">
                <a:solidFill>
                  <a:srgbClr val="202122"/>
                </a:solidFill>
                <a:effectLst/>
              </a:rPr>
              <a:t> may not be a Bregman generator, i.e., not be strictly convex.</a:t>
            </a:r>
          </a:p>
          <a:p>
            <a:pPr marL="0" indent="0">
              <a:buNone/>
            </a:pPr>
            <a:endParaRPr lang="en-US" altLang="ja-JP" sz="2400" dirty="0">
              <a:solidFill>
                <a:srgbClr val="202122"/>
              </a:solidFill>
            </a:endParaRPr>
          </a:p>
          <a:p>
            <a:pPr marL="0" indent="0">
              <a:buNone/>
            </a:pPr>
            <a:r>
              <a:rPr lang="en-US" altLang="ja-JP" sz="2400" i="0" dirty="0">
                <a:solidFill>
                  <a:srgbClr val="202122"/>
                </a:solidFill>
                <a:effectLst/>
              </a:rPr>
              <a:t>KLD between two densities of a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generic exponential family with natural parameter from representation function</a:t>
            </a:r>
          </a:p>
          <a:p>
            <a:pPr marL="0" indent="0">
              <a:buNone/>
            </a:pPr>
            <a:r>
              <a:rPr lang="en-US" altLang="ja-JP" sz="2400" b="1" i="0" dirty="0">
                <a:solidFill>
                  <a:srgbClr val="202122"/>
                </a:solidFill>
                <a:effectLst/>
              </a:rPr>
              <a:t> </a:t>
            </a:r>
          </a:p>
          <a:p>
            <a:pPr marL="0" indent="0">
              <a:buNone/>
            </a:pP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l-GR" altLang="ja-JP" sz="2400" b="1" i="0" dirty="0">
                <a:effectLst/>
                <a:latin typeface="Google Sans"/>
              </a:rPr>
              <a:t>λ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): </a:t>
            </a:r>
            <a:r>
              <a:rPr lang="en-US" altLang="ja-JP" sz="2400" b="1" dirty="0"/>
              <a:t>natural parameter corresponding to </a:t>
            </a:r>
            <a:r>
              <a:rPr lang="el-GR" altLang="ja-JP" sz="2400" b="1" i="0" dirty="0">
                <a:effectLst/>
                <a:latin typeface="Google Sans"/>
              </a:rPr>
              <a:t>λ</a:t>
            </a:r>
            <a:r>
              <a:rPr lang="en-US" altLang="ja-JP" sz="2400" b="1" i="0" dirty="0">
                <a:effectLst/>
                <a:latin typeface="Google Sans"/>
              </a:rPr>
              <a:t>,  representation function R(.)=</a:t>
            </a: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n-US" altLang="ja-JP" sz="2400" b="1" dirty="0">
                <a:latin typeface="Google Sans"/>
              </a:rPr>
              <a:t>.</a:t>
            </a:r>
            <a:r>
              <a:rPr lang="el-GR" altLang="ja-JP" sz="2400" b="1" i="0" dirty="0">
                <a:effectLst/>
                <a:latin typeface="Google Sans"/>
              </a:rPr>
              <a:t>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 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1" y="4576161"/>
            <a:ext cx="6094065" cy="601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A8B25-861B-457A-AA38-31D35E7822A8}"/>
              </a:ext>
            </a:extLst>
          </p:cNvPr>
          <p:cNvSpPr txBox="1"/>
          <p:nvPr/>
        </p:nvSpPr>
        <p:spPr>
          <a:xfrm>
            <a:off x="283722" y="5906120"/>
            <a:ext cx="11853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highlight>
                  <a:srgbClr val="FFFF00"/>
                </a:highlight>
              </a:rPr>
              <a:t>D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KL</a:t>
            </a:r>
            <a:r>
              <a:rPr lang="en-US" altLang="ja-JP" sz="2800" dirty="0">
                <a:highlight>
                  <a:srgbClr val="FFFF00"/>
                </a:highlight>
              </a:rPr>
              <a:t>[p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: 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] = 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n-US" altLang="ja-JP" sz="2800" baseline="30000" dirty="0">
                <a:highlight>
                  <a:srgbClr val="FFFF00"/>
                </a:highlight>
              </a:rPr>
              <a:t>rev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))=B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)) 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BFCB-ECF9-80C8-546E-D64DC43D87CC}"/>
              </a:ext>
            </a:extLst>
          </p:cNvPr>
          <p:cNvSpPr txBox="1"/>
          <p:nvPr/>
        </p:nvSpPr>
        <p:spPr>
          <a:xfrm>
            <a:off x="6237860" y="4735691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nclude normal, Gamma/Beta, Wishart, Poisson, 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21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76DF-281E-0F46-2B61-6081394B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" y="-90785"/>
            <a:ext cx="12229761" cy="1325563"/>
          </a:xfrm>
        </p:spPr>
        <p:txBody>
          <a:bodyPr/>
          <a:lstStyle/>
          <a:p>
            <a:r>
              <a:rPr lang="en-US" altLang="ja-JP" sz="4400" b="1" dirty="0">
                <a:solidFill>
                  <a:schemeClr val="accent5"/>
                </a:solidFill>
              </a:rPr>
              <a:t>Extended</a:t>
            </a:r>
            <a:r>
              <a:rPr lang="el-GR" altLang="ja-JP" sz="4400" b="1" dirty="0">
                <a:solidFill>
                  <a:schemeClr val="accent5"/>
                </a:solidFill>
              </a:rPr>
              <a:t>α</a:t>
            </a:r>
            <a:r>
              <a:rPr lang="en-US" altLang="ja-JP" sz="4400" b="1" dirty="0">
                <a:solidFill>
                  <a:schemeClr val="accent5"/>
                </a:solidFill>
              </a:rPr>
              <a:t>-divergences are representational BDs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83E95-C5C8-5378-0662-C264AC0FCFFF}"/>
              </a:ext>
            </a:extLst>
          </p:cNvPr>
          <p:cNvSpPr txBox="1"/>
          <p:nvPr/>
        </p:nvSpPr>
        <p:spPr>
          <a:xfrm>
            <a:off x="448583" y="1103083"/>
            <a:ext cx="11030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altLang="ja-JP" sz="2400" b="1" dirty="0">
                <a:solidFill>
                  <a:schemeClr val="accent4"/>
                </a:solidFill>
              </a:rPr>
              <a:t>α</a:t>
            </a:r>
            <a:r>
              <a:rPr lang="en-US" altLang="ja-JP" sz="2400" b="1" dirty="0">
                <a:solidFill>
                  <a:schemeClr val="accent4"/>
                </a:solidFill>
              </a:rPr>
              <a:t>-divergences extended to m-dim. positive measures (orthant cone) </a:t>
            </a:r>
          </a:p>
          <a:p>
            <a:pPr marL="0" indent="0">
              <a:buNone/>
            </a:pPr>
            <a:r>
              <a:rPr lang="en-US" altLang="ja-JP" sz="2400" dirty="0"/>
              <a:t>are </a:t>
            </a:r>
            <a:r>
              <a:rPr lang="en-US" altLang="ja-JP" sz="2400" b="1" dirty="0">
                <a:solidFill>
                  <a:srgbClr val="FF0000"/>
                </a:solidFill>
              </a:rPr>
              <a:t>representational Bregman divergences</a:t>
            </a:r>
            <a:r>
              <a:rPr lang="en-US" altLang="ja-JP" sz="24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300B4-D6BE-B0A0-E334-FF690BF4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01" y="1879501"/>
            <a:ext cx="8624099" cy="142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86D64-725A-332A-05DB-0F817A8A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844" y="4498007"/>
            <a:ext cx="6276975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1ABC5D-CD6F-CDDA-1A80-CF42C484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844" y="5313742"/>
            <a:ext cx="5534025" cy="5810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E1FAFA-59AC-3339-9432-F41F067995F0}"/>
              </a:ext>
            </a:extLst>
          </p:cNvPr>
          <p:cNvGrpSpPr/>
          <p:nvPr/>
        </p:nvGrpSpPr>
        <p:grpSpPr>
          <a:xfrm>
            <a:off x="2224444" y="3597238"/>
            <a:ext cx="4903499" cy="669956"/>
            <a:chOff x="3585884" y="2574029"/>
            <a:chExt cx="4903499" cy="6699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B39D81-69B2-519C-F1AA-348357C6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2617" y="2612894"/>
              <a:ext cx="4786766" cy="6310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7B1771-71C1-DC90-5D25-A21E6CB4784E}"/>
                </a:ext>
              </a:extLst>
            </p:cNvPr>
            <p:cNvSpPr/>
            <p:nvPr/>
          </p:nvSpPr>
          <p:spPr>
            <a:xfrm>
              <a:off x="3585884" y="2574029"/>
              <a:ext cx="4903499" cy="63109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B55109F-FDA6-2314-1A2C-1A3196EDDAAA}"/>
              </a:ext>
            </a:extLst>
          </p:cNvPr>
          <p:cNvSpPr txBox="1"/>
          <p:nvPr/>
        </p:nvSpPr>
        <p:spPr>
          <a:xfrm>
            <a:off x="259371" y="4607764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generator:</a:t>
            </a:r>
            <a:endParaRPr kumimoji="1" lang="ja-JP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93EF5-F1A2-EEE6-4A0F-E662C7203CE0}"/>
              </a:ext>
            </a:extLst>
          </p:cNvPr>
          <p:cNvSpPr txBox="1"/>
          <p:nvPr/>
        </p:nvSpPr>
        <p:spPr>
          <a:xfrm>
            <a:off x="259371" y="5393357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Representation function: </a:t>
            </a:r>
            <a:endParaRPr kumimoji="1" lang="ja-JP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3F46E-36B1-8F1C-1C3B-61245157A4A6}"/>
              </a:ext>
            </a:extLst>
          </p:cNvPr>
          <p:cNvSpPr txBox="1"/>
          <p:nvPr/>
        </p:nvSpPr>
        <p:spPr>
          <a:xfrm>
            <a:off x="3436844" y="5894767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027AF-ED64-5C4F-657F-7D171BE666CA}"/>
              </a:ext>
            </a:extLst>
          </p:cNvPr>
          <p:cNvSpPr txBox="1"/>
          <p:nvPr/>
        </p:nvSpPr>
        <p:spPr>
          <a:xfrm>
            <a:off x="259371" y="5925544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divergence:</a:t>
            </a:r>
            <a:endParaRPr kumimoji="1" lang="ja-JP" altLang="en-US" sz="2000" dirty="0"/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77A09F42-88F4-F463-D9C2-3CC9D0AE9678}"/>
              </a:ext>
            </a:extLst>
          </p:cNvPr>
          <p:cNvSpPr/>
          <p:nvPr/>
        </p:nvSpPr>
        <p:spPr>
          <a:xfrm>
            <a:off x="983226" y="2655919"/>
            <a:ext cx="1078975" cy="1420759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AE1D2-DFE4-444D-C48B-0F91C6ACE7DB}"/>
              </a:ext>
            </a:extLst>
          </p:cNvPr>
          <p:cNvSpPr txBox="1"/>
          <p:nvPr/>
        </p:nvSpPr>
        <p:spPr>
          <a:xfrm>
            <a:off x="771021" y="6504151"/>
            <a:ext cx="1223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"The dual Voronoi diagrams with respect to representational Bregman divergences." IEEE ISVD 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F8DF-06D7-0751-02E2-4AE545A7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6" y="-2819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divergences (</a:t>
            </a:r>
            <a:r>
              <a:rPr kumimoji="1" lang="en-US" altLang="ja-JP" b="1" dirty="0" err="1">
                <a:solidFill>
                  <a:schemeClr val="accent4"/>
                </a:solidFill>
              </a:rPr>
              <a:t>cBDs</a:t>
            </a:r>
            <a:r>
              <a:rPr kumimoji="1" lang="en-US" altLang="ja-JP" b="1" dirty="0">
                <a:solidFill>
                  <a:schemeClr val="accent4"/>
                </a:solidFill>
              </a:rPr>
              <a:t>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A531-0B0F-8C0C-AFCE-774C3FDD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89" y="976323"/>
            <a:ext cx="11798015" cy="2353871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/>
              <a:t>Consider a domain U which maps to a subset of 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  by  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=</a:t>
            </a:r>
            <a:r>
              <a:rPr lang="en-US" altLang="ja-JP" sz="2800" dirty="0"/>
              <a:t>c(</a:t>
            </a:r>
            <a:r>
              <a:rPr lang="en-US" altLang="ja-JP" dirty="0">
                <a:latin typeface="Source Sans Pro" panose="020B0503030403020204" pitchFamily="34" charset="0"/>
              </a:rPr>
              <a:t>u</a:t>
            </a:r>
            <a:r>
              <a:rPr lang="en-US" altLang="ja-JP" sz="2800" dirty="0"/>
              <a:t>) </a:t>
            </a:r>
            <a:r>
              <a:rPr lang="en-US" altLang="ja-JP" dirty="0"/>
              <a:t>with </a:t>
            </a:r>
            <a:r>
              <a:rPr lang="en-US" altLang="ja-JP" b="1" dirty="0"/>
              <a:t>dim(U) &lt; dim(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/>
              <a:t>) </a:t>
            </a:r>
            <a:r>
              <a:rPr lang="en-US" altLang="ja-JP" sz="2800" dirty="0"/>
              <a:t>: </a:t>
            </a:r>
            <a:r>
              <a:rPr lang="en-US" altLang="ja-JP" sz="2800" b="1" dirty="0" err="1">
                <a:solidFill>
                  <a:srgbClr val="FF0000"/>
                </a:solidFill>
              </a:rPr>
              <a:t>B</a:t>
            </a:r>
            <a:r>
              <a:rPr lang="en-US" altLang="ja-JP" sz="2800" b="1" baseline="-25000" dirty="0" err="1">
                <a:solidFill>
                  <a:srgbClr val="FF0000"/>
                </a:solidFill>
              </a:rPr>
              <a:t>F,c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b="1" dirty="0"/>
              <a:t>:= B</a:t>
            </a:r>
            <a:r>
              <a:rPr lang="en-US" altLang="ja-JP" sz="2800" b="1" baseline="-25000" dirty="0"/>
              <a:t>F</a:t>
            </a:r>
            <a:r>
              <a:rPr lang="en-US" altLang="ja-JP" sz="2800" b="1" dirty="0"/>
              <a:t>(c(</a:t>
            </a:r>
            <a:r>
              <a:rPr lang="en-US" altLang="ja-JP" b="1" dirty="0"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/>
              <a:t>):c(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/>
              <a:t>)) </a:t>
            </a:r>
            <a:r>
              <a:rPr lang="en-US" altLang="ja-JP" sz="2400" dirty="0"/>
              <a:t>is not Bregman when {c(u) | u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dirty="0"/>
              <a:t> U} not convex. </a:t>
            </a:r>
            <a:r>
              <a:rPr lang="en-US" altLang="ja-JP" sz="2400" dirty="0" err="1"/>
              <a:t>cBDs</a:t>
            </a:r>
            <a:r>
              <a:rPr lang="en-US" altLang="ja-JP" sz="2400" dirty="0"/>
              <a:t> usually not BDs unless constraints c(.) are affine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ADA56-BA9D-E1DD-836D-14A38EEE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82" y="2933949"/>
            <a:ext cx="11279765" cy="3093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75CC-ECE9-90C8-A455-A6DA92DA4B85}"/>
              </a:ext>
            </a:extLst>
          </p:cNvPr>
          <p:cNvSpPr txBox="1"/>
          <p:nvPr/>
        </p:nvSpPr>
        <p:spPr>
          <a:xfrm>
            <a:off x="412955" y="2359696"/>
            <a:ext cx="7051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By analogy to curved exponential families</a:t>
            </a:r>
            <a:endParaRPr kumimoji="1" lang="ja-JP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A62CA-6C15-2754-2203-037B56F1BACA}"/>
              </a:ext>
            </a:extLst>
          </p:cNvPr>
          <p:cNvSpPr txBox="1"/>
          <p:nvPr/>
        </p:nvSpPr>
        <p:spPr>
          <a:xfrm>
            <a:off x="750282" y="6078793"/>
            <a:ext cx="1125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For example, U is real vector space, V is symmetric matrix vector space, CEF is sub-family of Gaussians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4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2691</Words>
  <Application>Microsoft Office PowerPoint</Application>
  <PresentationFormat>Widescreen</PresentationFormat>
  <Paragraphs>273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-apple-system</vt:lpstr>
      <vt:lpstr>Arial Unicode MS</vt:lpstr>
      <vt:lpstr>CMR10</vt:lpstr>
      <vt:lpstr>CMTI10</vt:lpstr>
      <vt:lpstr>Google Sans</vt:lpstr>
      <vt:lpstr>Inter</vt:lpstr>
      <vt:lpstr>Lucida Grande</vt:lpstr>
      <vt:lpstr>Noto Sans JP</vt:lpstr>
      <vt:lpstr>游ゴシック</vt:lpstr>
      <vt:lpstr>游ゴシック Light</vt:lpstr>
      <vt:lpstr>Arial</vt:lpstr>
      <vt:lpstr>Cambria</vt:lpstr>
      <vt:lpstr>Cambria Math</vt:lpstr>
      <vt:lpstr>Georgia</vt:lpstr>
      <vt:lpstr>Source Sans Pro</vt:lpstr>
      <vt:lpstr>Verdana</vt:lpstr>
      <vt:lpstr>Office Theme</vt:lpstr>
      <vt:lpstr>Curved Bregman divergences  and their applications</vt:lpstr>
      <vt:lpstr>Bregman divergences  (1960’s)</vt:lpstr>
      <vt:lpstr>BDs: A versatile class of dissimilarities</vt:lpstr>
      <vt:lpstr>Relative entropy between Gaussian distributions?</vt:lpstr>
      <vt:lpstr>BDs first impacts in ML: Link with exponential families</vt:lpstr>
      <vt:lpstr>Example: KLD between Gaussians from BD</vt:lpstr>
      <vt:lpstr>Representational Bregman divergences (2009)</vt:lpstr>
      <vt:lpstr>Extendedα-divergences are representational BDs</vt:lpstr>
      <vt:lpstr>Curved Bregman divergences (cBDs)</vt:lpstr>
      <vt:lpstr>PowerPoint Presentation</vt:lpstr>
      <vt:lpstr>Curved Bregman divergence example: The cosine dissimilarity between unit vectors</vt:lpstr>
      <vt:lpstr>Example of curved BDs: Symmetrized BDs</vt:lpstr>
      <vt:lpstr>Another example of curved Bregman divergences:</vt:lpstr>
      <vt:lpstr>Curved Bregman centroid is the  Bregman projection of the full Bregman centroid</vt:lpstr>
      <vt:lpstr>Usually duality of regular BD with regular EF</vt:lpstr>
      <vt:lpstr>Space of Bregman balls</vt:lpstr>
      <vt:lpstr>Lifting to potential Bregman generator graph &amp; vertical projection</vt:lpstr>
      <vt:lpstr>Intersection of two right Bregman balls</vt:lpstr>
      <vt:lpstr>PowerPoint Presentation</vt:lpstr>
      <vt:lpstr>Dual Bregman balls</vt:lpstr>
      <vt:lpstr>Thank you! </vt:lpstr>
      <vt:lpstr>PowerPoint Presentation</vt:lpstr>
      <vt:lpstr>PowerPoint Presentation</vt:lpstr>
      <vt:lpstr>PowerPoint Presentation</vt:lpstr>
      <vt:lpstr>Families of Bregman divergences: β-divergences  </vt:lpstr>
      <vt:lpstr>Generalized  Legendre transforms (2009)</vt:lpstr>
      <vt:lpstr>Generalized Artstein-Avidan—Milman Legendre transforms</vt:lpstr>
      <vt:lpstr>Generalized Artstein-Avidan—Milman Legendre transforms</vt:lpstr>
      <vt:lpstr>PowerPoint Presentation</vt:lpstr>
      <vt:lpstr>Bregman divergences in machine learning…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Nielsen, Frank (Sony CSL)</dc:creator>
  <cp:lastModifiedBy>Nielsen, Frank (SonyCSL)</cp:lastModifiedBy>
  <cp:revision>17</cp:revision>
  <dcterms:created xsi:type="dcterms:W3CDTF">2025-07-01T06:40:04Z</dcterms:created>
  <dcterms:modified xsi:type="dcterms:W3CDTF">2025-12-18T07:39:27Z</dcterms:modified>
</cp:coreProperties>
</file>